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3"/>
  </p:notesMasterIdLst>
  <p:handoutMasterIdLst>
    <p:handoutMasterId r:id="rId24"/>
  </p:handoutMasterIdLst>
  <p:sldIdLst>
    <p:sldId id="312" r:id="rId5"/>
    <p:sldId id="304" r:id="rId6"/>
    <p:sldId id="307" r:id="rId7"/>
    <p:sldId id="281" r:id="rId8"/>
    <p:sldId id="282" r:id="rId9"/>
    <p:sldId id="317" r:id="rId10"/>
    <p:sldId id="315" r:id="rId11"/>
    <p:sldId id="326" r:id="rId12"/>
    <p:sldId id="318" r:id="rId13"/>
    <p:sldId id="327" r:id="rId14"/>
    <p:sldId id="328" r:id="rId15"/>
    <p:sldId id="329" r:id="rId16"/>
    <p:sldId id="330" r:id="rId17"/>
    <p:sldId id="331" r:id="rId18"/>
    <p:sldId id="321" r:id="rId19"/>
    <p:sldId id="322" r:id="rId20"/>
    <p:sldId id="323" r:id="rId21"/>
    <p:sldId id="297" r:id="rId2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78" d="100"/>
          <a:sy n="78" d="100"/>
        </p:scale>
        <p:origin x="878"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644AFE-EB8A-4504-9092-22177FD2FFFC}" type="doc">
      <dgm:prSet loTypeId="urn:microsoft.com/office/officeart/2005/8/layout/default" loCatId="list" qsTypeId="urn:microsoft.com/office/officeart/2005/8/quickstyle/simple2" qsCatId="simple" csTypeId="urn:microsoft.com/office/officeart/2005/8/colors/accent2_2" csCatId="accent2"/>
      <dgm:spPr/>
      <dgm:t>
        <a:bodyPr/>
        <a:lstStyle/>
        <a:p>
          <a:endParaRPr lang="en-US"/>
        </a:p>
      </dgm:t>
    </dgm:pt>
    <dgm:pt modelId="{6D9A9D9B-E500-471B-85D3-824A04EA9EB6}">
      <dgm:prSet/>
      <dgm:spPr/>
      <dgm:t>
        <a:bodyPr/>
        <a:lstStyle/>
        <a:p>
          <a:r>
            <a:rPr lang="en-US"/>
            <a:t>Case Studies</a:t>
          </a:r>
        </a:p>
      </dgm:t>
    </dgm:pt>
    <dgm:pt modelId="{65F2C095-8609-4FB5-96F0-DBC7C0E92EDD}" type="parTrans" cxnId="{DB71372D-6EED-4298-A025-1DC4993F2F84}">
      <dgm:prSet/>
      <dgm:spPr/>
      <dgm:t>
        <a:bodyPr/>
        <a:lstStyle/>
        <a:p>
          <a:endParaRPr lang="en-US"/>
        </a:p>
      </dgm:t>
    </dgm:pt>
    <dgm:pt modelId="{812B6089-5E4B-46E6-9C37-6064F292265C}" type="sibTrans" cxnId="{DB71372D-6EED-4298-A025-1DC4993F2F84}">
      <dgm:prSet/>
      <dgm:spPr/>
      <dgm:t>
        <a:bodyPr/>
        <a:lstStyle/>
        <a:p>
          <a:endParaRPr lang="en-US"/>
        </a:p>
      </dgm:t>
    </dgm:pt>
    <dgm:pt modelId="{8031D556-60D3-442B-860E-F4D6DB3F633A}">
      <dgm:prSet/>
      <dgm:spPr/>
      <dgm:t>
        <a:bodyPr/>
        <a:lstStyle/>
        <a:p>
          <a:r>
            <a:rPr lang="en-US" dirty="0"/>
            <a:t>● Visuals Depicting the Number of Bird Strikes</a:t>
          </a:r>
        </a:p>
      </dgm:t>
    </dgm:pt>
    <dgm:pt modelId="{BDA33F0A-3F28-48C1-8C4F-D02F05082C87}" type="parTrans" cxnId="{4F677834-93C3-484F-9E8D-878527440471}">
      <dgm:prSet/>
      <dgm:spPr/>
      <dgm:t>
        <a:bodyPr/>
        <a:lstStyle/>
        <a:p>
          <a:endParaRPr lang="en-US"/>
        </a:p>
      </dgm:t>
    </dgm:pt>
    <dgm:pt modelId="{DC5BBC39-1F51-450B-AE01-A787723D138E}" type="sibTrans" cxnId="{4F677834-93C3-484F-9E8D-878527440471}">
      <dgm:prSet/>
      <dgm:spPr/>
      <dgm:t>
        <a:bodyPr/>
        <a:lstStyle/>
        <a:p>
          <a:endParaRPr lang="en-US"/>
        </a:p>
      </dgm:t>
    </dgm:pt>
    <dgm:pt modelId="{1BEDE32A-5E6F-4D25-A88C-1EC4038E2D35}">
      <dgm:prSet/>
      <dgm:spPr/>
      <dgm:t>
        <a:bodyPr/>
        <a:lstStyle/>
        <a:p>
          <a:r>
            <a:rPr lang="en-US"/>
            <a:t>● Yearly Analysis &amp; Bird Strikes in the US</a:t>
          </a:r>
        </a:p>
      </dgm:t>
    </dgm:pt>
    <dgm:pt modelId="{81769518-F7EF-481A-AC3D-AB045E183536}" type="parTrans" cxnId="{F573E22F-8380-4422-808C-863B1E22DCB9}">
      <dgm:prSet/>
      <dgm:spPr/>
      <dgm:t>
        <a:bodyPr/>
        <a:lstStyle/>
        <a:p>
          <a:endParaRPr lang="en-US"/>
        </a:p>
      </dgm:t>
    </dgm:pt>
    <dgm:pt modelId="{0F496DFF-8BB7-42A0-A40A-1EBBC3E52FAD}" type="sibTrans" cxnId="{F573E22F-8380-4422-808C-863B1E22DCB9}">
      <dgm:prSet/>
      <dgm:spPr/>
      <dgm:t>
        <a:bodyPr/>
        <a:lstStyle/>
        <a:p>
          <a:endParaRPr lang="en-US"/>
        </a:p>
      </dgm:t>
    </dgm:pt>
    <dgm:pt modelId="{8285DA32-204A-4B6F-A774-064FDEA6F886}">
      <dgm:prSet/>
      <dgm:spPr/>
      <dgm:t>
        <a:bodyPr/>
        <a:lstStyle/>
        <a:p>
          <a:r>
            <a:rPr lang="en-US" dirty="0"/>
            <a:t>● Top 10 US Airlines in terms of having encountered bird strikes</a:t>
          </a:r>
        </a:p>
      </dgm:t>
    </dgm:pt>
    <dgm:pt modelId="{072F6D8C-6DBD-4515-ABF6-681B6B92A150}" type="parTrans" cxnId="{58E906BF-561B-43DE-A89B-17EEC4141CE1}">
      <dgm:prSet/>
      <dgm:spPr/>
      <dgm:t>
        <a:bodyPr/>
        <a:lstStyle/>
        <a:p>
          <a:endParaRPr lang="en-US"/>
        </a:p>
      </dgm:t>
    </dgm:pt>
    <dgm:pt modelId="{5D6EE0B1-5E6E-4F96-95CC-F1E8D65B94C3}" type="sibTrans" cxnId="{58E906BF-561B-43DE-A89B-17EEC4141CE1}">
      <dgm:prSet/>
      <dgm:spPr/>
      <dgm:t>
        <a:bodyPr/>
        <a:lstStyle/>
        <a:p>
          <a:endParaRPr lang="en-US"/>
        </a:p>
      </dgm:t>
    </dgm:pt>
    <dgm:pt modelId="{65BFF44D-8F4F-4D26-9175-643D42C2FB56}">
      <dgm:prSet/>
      <dgm:spPr/>
      <dgm:t>
        <a:bodyPr/>
        <a:lstStyle/>
        <a:p>
          <a:r>
            <a:rPr lang="en-US"/>
            <a:t>● Airports with most incidents of bird strikes – Top 50</a:t>
          </a:r>
        </a:p>
      </dgm:t>
    </dgm:pt>
    <dgm:pt modelId="{16563AC5-E43A-4BB9-92B3-F09706765E93}" type="parTrans" cxnId="{3E323173-A77C-4BBA-8556-90FE8EC79F8F}">
      <dgm:prSet/>
      <dgm:spPr/>
      <dgm:t>
        <a:bodyPr/>
        <a:lstStyle/>
        <a:p>
          <a:endParaRPr lang="en-US"/>
        </a:p>
      </dgm:t>
    </dgm:pt>
    <dgm:pt modelId="{47DC861C-08EB-4631-8F52-A5D31A7BB2FC}" type="sibTrans" cxnId="{3E323173-A77C-4BBA-8556-90FE8EC79F8F}">
      <dgm:prSet/>
      <dgm:spPr/>
      <dgm:t>
        <a:bodyPr/>
        <a:lstStyle/>
        <a:p>
          <a:endParaRPr lang="en-US"/>
        </a:p>
      </dgm:t>
    </dgm:pt>
    <dgm:pt modelId="{254F6170-F136-425C-8986-B44E86D52580}">
      <dgm:prSet/>
      <dgm:spPr/>
      <dgm:t>
        <a:bodyPr/>
        <a:lstStyle/>
        <a:p>
          <a:r>
            <a:rPr lang="en-US" dirty="0"/>
            <a:t>● Yearly Cost Incurred due to Bird Strikes:</a:t>
          </a:r>
        </a:p>
      </dgm:t>
    </dgm:pt>
    <dgm:pt modelId="{9C32E4E1-0F2D-4908-8FC3-905933D1065B}" type="parTrans" cxnId="{46B7AEE5-6F6C-4EE7-9BAB-4630238CD139}">
      <dgm:prSet/>
      <dgm:spPr/>
      <dgm:t>
        <a:bodyPr/>
        <a:lstStyle/>
        <a:p>
          <a:endParaRPr lang="en-US"/>
        </a:p>
      </dgm:t>
    </dgm:pt>
    <dgm:pt modelId="{5B3A89DB-E197-4410-AEE4-22335145BCCA}" type="sibTrans" cxnId="{46B7AEE5-6F6C-4EE7-9BAB-4630238CD139}">
      <dgm:prSet/>
      <dgm:spPr/>
      <dgm:t>
        <a:bodyPr/>
        <a:lstStyle/>
        <a:p>
          <a:endParaRPr lang="en-US"/>
        </a:p>
      </dgm:t>
    </dgm:pt>
    <dgm:pt modelId="{095C36F7-20D3-4075-A835-F7DFB7CB1011}">
      <dgm:prSet/>
      <dgm:spPr/>
      <dgm:t>
        <a:bodyPr/>
        <a:lstStyle/>
        <a:p>
          <a:r>
            <a:rPr lang="en-US"/>
            <a:t>● When do most bird strikes occur?</a:t>
          </a:r>
        </a:p>
      </dgm:t>
    </dgm:pt>
    <dgm:pt modelId="{C9B7FE03-16E0-4C5A-8282-AC43E4CFC0A8}" type="parTrans" cxnId="{64D68E9C-7B93-40A5-A3BD-3593F6445F45}">
      <dgm:prSet/>
      <dgm:spPr/>
      <dgm:t>
        <a:bodyPr/>
        <a:lstStyle/>
        <a:p>
          <a:endParaRPr lang="en-US"/>
        </a:p>
      </dgm:t>
    </dgm:pt>
    <dgm:pt modelId="{28E90292-4726-463F-99E9-FF6718E79161}" type="sibTrans" cxnId="{64D68E9C-7B93-40A5-A3BD-3593F6445F45}">
      <dgm:prSet/>
      <dgm:spPr/>
      <dgm:t>
        <a:bodyPr/>
        <a:lstStyle/>
        <a:p>
          <a:endParaRPr lang="en-US"/>
        </a:p>
      </dgm:t>
    </dgm:pt>
    <dgm:pt modelId="{25DEA3C1-5443-4AEF-A5C5-B807F1B0AB74}">
      <dgm:prSet/>
      <dgm:spPr/>
      <dgm:t>
        <a:bodyPr/>
        <a:lstStyle/>
        <a:p>
          <a:r>
            <a:rPr lang="en-US"/>
            <a:t>● Altitude of aeroplanes at the time of strike</a:t>
          </a:r>
        </a:p>
      </dgm:t>
    </dgm:pt>
    <dgm:pt modelId="{0357B5DC-8271-44CC-9DF1-A0B7098BEAF3}" type="parTrans" cxnId="{8B60E4FD-4D3A-48A7-8A1E-31A5C4DFD513}">
      <dgm:prSet/>
      <dgm:spPr/>
      <dgm:t>
        <a:bodyPr/>
        <a:lstStyle/>
        <a:p>
          <a:endParaRPr lang="en-US"/>
        </a:p>
      </dgm:t>
    </dgm:pt>
    <dgm:pt modelId="{78DE2985-156D-4328-9AC3-000B485CE4D4}" type="sibTrans" cxnId="{8B60E4FD-4D3A-48A7-8A1E-31A5C4DFD513}">
      <dgm:prSet/>
      <dgm:spPr/>
      <dgm:t>
        <a:bodyPr/>
        <a:lstStyle/>
        <a:p>
          <a:endParaRPr lang="en-US"/>
        </a:p>
      </dgm:t>
    </dgm:pt>
    <dgm:pt modelId="{7CA5A817-537B-4960-86F8-CF75EBE5A6BF}">
      <dgm:prSet/>
      <dgm:spPr/>
      <dgm:t>
        <a:bodyPr/>
        <a:lstStyle/>
        <a:p>
          <a:r>
            <a:rPr lang="en-US"/>
            <a:t>● Phase of flight at the time of the strike.</a:t>
          </a:r>
        </a:p>
      </dgm:t>
    </dgm:pt>
    <dgm:pt modelId="{4553751D-A84A-4BFD-9A49-329B8B8D9A9D}" type="parTrans" cxnId="{E390152E-C3E3-4D80-AEDF-10AD17B92AFB}">
      <dgm:prSet/>
      <dgm:spPr/>
      <dgm:t>
        <a:bodyPr/>
        <a:lstStyle/>
        <a:p>
          <a:endParaRPr lang="en-US"/>
        </a:p>
      </dgm:t>
    </dgm:pt>
    <dgm:pt modelId="{A57780E9-15F6-4290-AB78-30B62D2A7B77}" type="sibTrans" cxnId="{E390152E-C3E3-4D80-AEDF-10AD17B92AFB}">
      <dgm:prSet/>
      <dgm:spPr/>
      <dgm:t>
        <a:bodyPr/>
        <a:lstStyle/>
        <a:p>
          <a:endParaRPr lang="en-US"/>
        </a:p>
      </dgm:t>
    </dgm:pt>
    <dgm:pt modelId="{9AC0045A-7E13-4F91-967E-E6C578A7E165}">
      <dgm:prSet/>
      <dgm:spPr/>
      <dgm:t>
        <a:bodyPr/>
        <a:lstStyle/>
        <a:p>
          <a:r>
            <a:rPr lang="en-US"/>
            <a:t>● Average Altitude of the aeroplanes in different phases at the time of strike</a:t>
          </a:r>
        </a:p>
      </dgm:t>
    </dgm:pt>
    <dgm:pt modelId="{1A2BCF05-2C18-4492-8CEF-B49D031A52CB}" type="parTrans" cxnId="{C3ABA5CE-786B-4920-9D91-F46B347B7287}">
      <dgm:prSet/>
      <dgm:spPr/>
      <dgm:t>
        <a:bodyPr/>
        <a:lstStyle/>
        <a:p>
          <a:endParaRPr lang="en-US"/>
        </a:p>
      </dgm:t>
    </dgm:pt>
    <dgm:pt modelId="{DBDDFD32-5AC9-4D3F-A31C-5B15CEE597B0}" type="sibTrans" cxnId="{C3ABA5CE-786B-4920-9D91-F46B347B7287}">
      <dgm:prSet/>
      <dgm:spPr/>
      <dgm:t>
        <a:bodyPr/>
        <a:lstStyle/>
        <a:p>
          <a:endParaRPr lang="en-US"/>
        </a:p>
      </dgm:t>
    </dgm:pt>
    <dgm:pt modelId="{D602B9EB-48C8-46F0-9CD5-223C5349200E}">
      <dgm:prSet/>
      <dgm:spPr/>
      <dgm:t>
        <a:bodyPr/>
        <a:lstStyle/>
        <a:p>
          <a:r>
            <a:rPr lang="en-US"/>
            <a:t>● Effect of Bird Strikes &amp; Impact on Flight</a:t>
          </a:r>
        </a:p>
      </dgm:t>
    </dgm:pt>
    <dgm:pt modelId="{DB9B1BB0-3C5F-4196-91FB-5D7CCDC4C408}" type="parTrans" cxnId="{CB6D4433-0B9E-48E5-A3A5-3CEA77F75E84}">
      <dgm:prSet/>
      <dgm:spPr/>
      <dgm:t>
        <a:bodyPr/>
        <a:lstStyle/>
        <a:p>
          <a:endParaRPr lang="en-US"/>
        </a:p>
      </dgm:t>
    </dgm:pt>
    <dgm:pt modelId="{B3713B4B-15B5-47C7-B4BD-2D0FE5B8D096}" type="sibTrans" cxnId="{CB6D4433-0B9E-48E5-A3A5-3CEA77F75E84}">
      <dgm:prSet/>
      <dgm:spPr/>
      <dgm:t>
        <a:bodyPr/>
        <a:lstStyle/>
        <a:p>
          <a:endParaRPr lang="en-US"/>
        </a:p>
      </dgm:t>
    </dgm:pt>
    <dgm:pt modelId="{6BDD2C97-3F12-4456-8241-24F11952A937}">
      <dgm:prSet/>
      <dgm:spPr/>
      <dgm:t>
        <a:bodyPr/>
        <a:lstStyle/>
        <a:p>
          <a:r>
            <a:rPr lang="en-US"/>
            <a:t>● Effect of Strike at Different Altitude</a:t>
          </a:r>
        </a:p>
      </dgm:t>
    </dgm:pt>
    <dgm:pt modelId="{24342D81-360C-4CB4-B76C-EA4002626681}" type="parTrans" cxnId="{DE146CFD-1D14-4DDE-BC45-9128FDE2C91E}">
      <dgm:prSet/>
      <dgm:spPr/>
      <dgm:t>
        <a:bodyPr/>
        <a:lstStyle/>
        <a:p>
          <a:endParaRPr lang="en-US"/>
        </a:p>
      </dgm:t>
    </dgm:pt>
    <dgm:pt modelId="{178447BB-2386-437E-9F62-7294A2998429}" type="sibTrans" cxnId="{DE146CFD-1D14-4DDE-BC45-9128FDE2C91E}">
      <dgm:prSet/>
      <dgm:spPr/>
      <dgm:t>
        <a:bodyPr/>
        <a:lstStyle/>
        <a:p>
          <a:endParaRPr lang="en-US"/>
        </a:p>
      </dgm:t>
    </dgm:pt>
    <dgm:pt modelId="{2D6703A1-93FB-4B23-910C-4C96AF09AD80}">
      <dgm:prSet/>
      <dgm:spPr/>
      <dgm:t>
        <a:bodyPr/>
        <a:lstStyle/>
        <a:p>
          <a:r>
            <a:rPr lang="en-US"/>
            <a:t>● Were Pilots Informed? &amp; Prior Warning and Effect of Strike Relation</a:t>
          </a:r>
        </a:p>
      </dgm:t>
    </dgm:pt>
    <dgm:pt modelId="{46042D1B-55F6-488E-B804-D55BCA52AC64}" type="parTrans" cxnId="{7B9CDD52-49F7-4BCD-82D9-FA76E8DF2634}">
      <dgm:prSet/>
      <dgm:spPr/>
      <dgm:t>
        <a:bodyPr/>
        <a:lstStyle/>
        <a:p>
          <a:endParaRPr lang="en-US"/>
        </a:p>
      </dgm:t>
    </dgm:pt>
    <dgm:pt modelId="{89A6778E-CBE0-40F5-B1DF-88150492B3D2}" type="sibTrans" cxnId="{7B9CDD52-49F7-4BCD-82D9-FA76E8DF2634}">
      <dgm:prSet/>
      <dgm:spPr/>
      <dgm:t>
        <a:bodyPr/>
        <a:lstStyle/>
        <a:p>
          <a:endParaRPr lang="en-US"/>
        </a:p>
      </dgm:t>
    </dgm:pt>
    <dgm:pt modelId="{B4B099C2-5595-46F0-A0A5-50D4124899A3}" type="pres">
      <dgm:prSet presAssocID="{29644AFE-EB8A-4504-9092-22177FD2FFFC}" presName="diagram" presStyleCnt="0">
        <dgm:presLayoutVars>
          <dgm:dir/>
          <dgm:resizeHandles val="exact"/>
        </dgm:presLayoutVars>
      </dgm:prSet>
      <dgm:spPr/>
    </dgm:pt>
    <dgm:pt modelId="{DCA1F6E6-028B-4978-B151-CA09FF212D6B}" type="pres">
      <dgm:prSet presAssocID="{6D9A9D9B-E500-471B-85D3-824A04EA9EB6}" presName="node" presStyleLbl="node1" presStyleIdx="0" presStyleCnt="13">
        <dgm:presLayoutVars>
          <dgm:bulletEnabled val="1"/>
        </dgm:presLayoutVars>
      </dgm:prSet>
      <dgm:spPr/>
    </dgm:pt>
    <dgm:pt modelId="{EE0D1C7F-036E-42F8-966C-2554A65AA418}" type="pres">
      <dgm:prSet presAssocID="{812B6089-5E4B-46E6-9C37-6064F292265C}" presName="sibTrans" presStyleCnt="0"/>
      <dgm:spPr/>
    </dgm:pt>
    <dgm:pt modelId="{4EE443A5-6313-4BC6-9F73-6F59E5B67D76}" type="pres">
      <dgm:prSet presAssocID="{8031D556-60D3-442B-860E-F4D6DB3F633A}" presName="node" presStyleLbl="node1" presStyleIdx="1" presStyleCnt="13">
        <dgm:presLayoutVars>
          <dgm:bulletEnabled val="1"/>
        </dgm:presLayoutVars>
      </dgm:prSet>
      <dgm:spPr/>
    </dgm:pt>
    <dgm:pt modelId="{DE2CF0BB-5371-45F4-888A-CFB30B3A6C6B}" type="pres">
      <dgm:prSet presAssocID="{DC5BBC39-1F51-450B-AE01-A787723D138E}" presName="sibTrans" presStyleCnt="0"/>
      <dgm:spPr/>
    </dgm:pt>
    <dgm:pt modelId="{15D19CCA-5768-4F4D-B767-68B4FDC55DAC}" type="pres">
      <dgm:prSet presAssocID="{1BEDE32A-5E6F-4D25-A88C-1EC4038E2D35}" presName="node" presStyleLbl="node1" presStyleIdx="2" presStyleCnt="13">
        <dgm:presLayoutVars>
          <dgm:bulletEnabled val="1"/>
        </dgm:presLayoutVars>
      </dgm:prSet>
      <dgm:spPr/>
    </dgm:pt>
    <dgm:pt modelId="{56D9E2FC-E265-4E4F-AA3A-BEF390E83FE6}" type="pres">
      <dgm:prSet presAssocID="{0F496DFF-8BB7-42A0-A40A-1EBBC3E52FAD}" presName="sibTrans" presStyleCnt="0"/>
      <dgm:spPr/>
    </dgm:pt>
    <dgm:pt modelId="{251E2A9D-B906-41F4-B34F-084E81A0DD44}" type="pres">
      <dgm:prSet presAssocID="{8285DA32-204A-4B6F-A774-064FDEA6F886}" presName="node" presStyleLbl="node1" presStyleIdx="3" presStyleCnt="13">
        <dgm:presLayoutVars>
          <dgm:bulletEnabled val="1"/>
        </dgm:presLayoutVars>
      </dgm:prSet>
      <dgm:spPr/>
    </dgm:pt>
    <dgm:pt modelId="{462DC52D-42E1-4A18-85F1-F3521F795329}" type="pres">
      <dgm:prSet presAssocID="{5D6EE0B1-5E6E-4F96-95CC-F1E8D65B94C3}" presName="sibTrans" presStyleCnt="0"/>
      <dgm:spPr/>
    </dgm:pt>
    <dgm:pt modelId="{7FC635ED-2931-4DE5-A491-671B7548177C}" type="pres">
      <dgm:prSet presAssocID="{65BFF44D-8F4F-4D26-9175-643D42C2FB56}" presName="node" presStyleLbl="node1" presStyleIdx="4" presStyleCnt="13">
        <dgm:presLayoutVars>
          <dgm:bulletEnabled val="1"/>
        </dgm:presLayoutVars>
      </dgm:prSet>
      <dgm:spPr/>
    </dgm:pt>
    <dgm:pt modelId="{90C4CB70-0732-4D10-B07A-DCDB6F58FAB6}" type="pres">
      <dgm:prSet presAssocID="{47DC861C-08EB-4631-8F52-A5D31A7BB2FC}" presName="sibTrans" presStyleCnt="0"/>
      <dgm:spPr/>
    </dgm:pt>
    <dgm:pt modelId="{6B504F9B-A523-4FE9-A28E-94B513857481}" type="pres">
      <dgm:prSet presAssocID="{254F6170-F136-425C-8986-B44E86D52580}" presName="node" presStyleLbl="node1" presStyleIdx="5" presStyleCnt="13">
        <dgm:presLayoutVars>
          <dgm:bulletEnabled val="1"/>
        </dgm:presLayoutVars>
      </dgm:prSet>
      <dgm:spPr/>
    </dgm:pt>
    <dgm:pt modelId="{9CFAF5A8-08F7-4E74-8C58-A3F17197F41E}" type="pres">
      <dgm:prSet presAssocID="{5B3A89DB-E197-4410-AEE4-22335145BCCA}" presName="sibTrans" presStyleCnt="0"/>
      <dgm:spPr/>
    </dgm:pt>
    <dgm:pt modelId="{19EEDDB2-BD56-4DCA-8E2F-DB46D3607457}" type="pres">
      <dgm:prSet presAssocID="{095C36F7-20D3-4075-A835-F7DFB7CB1011}" presName="node" presStyleLbl="node1" presStyleIdx="6" presStyleCnt="13">
        <dgm:presLayoutVars>
          <dgm:bulletEnabled val="1"/>
        </dgm:presLayoutVars>
      </dgm:prSet>
      <dgm:spPr/>
    </dgm:pt>
    <dgm:pt modelId="{0A64A7A3-6290-422B-9B02-CEC005F35DBC}" type="pres">
      <dgm:prSet presAssocID="{28E90292-4726-463F-99E9-FF6718E79161}" presName="sibTrans" presStyleCnt="0"/>
      <dgm:spPr/>
    </dgm:pt>
    <dgm:pt modelId="{045E22A2-F925-4F09-9456-12CA1B876C92}" type="pres">
      <dgm:prSet presAssocID="{25DEA3C1-5443-4AEF-A5C5-B807F1B0AB74}" presName="node" presStyleLbl="node1" presStyleIdx="7" presStyleCnt="13">
        <dgm:presLayoutVars>
          <dgm:bulletEnabled val="1"/>
        </dgm:presLayoutVars>
      </dgm:prSet>
      <dgm:spPr/>
    </dgm:pt>
    <dgm:pt modelId="{F430E762-CDD6-4F13-A69B-A6FD8C8C621B}" type="pres">
      <dgm:prSet presAssocID="{78DE2985-156D-4328-9AC3-000B485CE4D4}" presName="sibTrans" presStyleCnt="0"/>
      <dgm:spPr/>
    </dgm:pt>
    <dgm:pt modelId="{C9AA9944-6F94-41FA-BA78-76A4629346DE}" type="pres">
      <dgm:prSet presAssocID="{7CA5A817-537B-4960-86F8-CF75EBE5A6BF}" presName="node" presStyleLbl="node1" presStyleIdx="8" presStyleCnt="13">
        <dgm:presLayoutVars>
          <dgm:bulletEnabled val="1"/>
        </dgm:presLayoutVars>
      </dgm:prSet>
      <dgm:spPr/>
    </dgm:pt>
    <dgm:pt modelId="{D6745F7E-A378-49A6-A564-3A1F5C2132B2}" type="pres">
      <dgm:prSet presAssocID="{A57780E9-15F6-4290-AB78-30B62D2A7B77}" presName="sibTrans" presStyleCnt="0"/>
      <dgm:spPr/>
    </dgm:pt>
    <dgm:pt modelId="{BF75B7C3-BF78-4858-8C7F-73F1EAD57726}" type="pres">
      <dgm:prSet presAssocID="{9AC0045A-7E13-4F91-967E-E6C578A7E165}" presName="node" presStyleLbl="node1" presStyleIdx="9" presStyleCnt="13">
        <dgm:presLayoutVars>
          <dgm:bulletEnabled val="1"/>
        </dgm:presLayoutVars>
      </dgm:prSet>
      <dgm:spPr/>
    </dgm:pt>
    <dgm:pt modelId="{BE4E224B-7C66-4E8A-8EFF-5D6B9554CFAD}" type="pres">
      <dgm:prSet presAssocID="{DBDDFD32-5AC9-4D3F-A31C-5B15CEE597B0}" presName="sibTrans" presStyleCnt="0"/>
      <dgm:spPr/>
    </dgm:pt>
    <dgm:pt modelId="{B83575AD-F59B-460E-8582-B9C29D76CD6C}" type="pres">
      <dgm:prSet presAssocID="{D602B9EB-48C8-46F0-9CD5-223C5349200E}" presName="node" presStyleLbl="node1" presStyleIdx="10" presStyleCnt="13">
        <dgm:presLayoutVars>
          <dgm:bulletEnabled val="1"/>
        </dgm:presLayoutVars>
      </dgm:prSet>
      <dgm:spPr/>
    </dgm:pt>
    <dgm:pt modelId="{46B7ED2C-AF91-4413-B903-7BBBADFDD742}" type="pres">
      <dgm:prSet presAssocID="{B3713B4B-15B5-47C7-B4BD-2D0FE5B8D096}" presName="sibTrans" presStyleCnt="0"/>
      <dgm:spPr/>
    </dgm:pt>
    <dgm:pt modelId="{598DED0B-ABF8-4B27-B909-CB841E027B76}" type="pres">
      <dgm:prSet presAssocID="{6BDD2C97-3F12-4456-8241-24F11952A937}" presName="node" presStyleLbl="node1" presStyleIdx="11" presStyleCnt="13">
        <dgm:presLayoutVars>
          <dgm:bulletEnabled val="1"/>
        </dgm:presLayoutVars>
      </dgm:prSet>
      <dgm:spPr/>
    </dgm:pt>
    <dgm:pt modelId="{9FF7F753-B32C-4963-9EB5-C8A21719F0A1}" type="pres">
      <dgm:prSet presAssocID="{178447BB-2386-437E-9F62-7294A2998429}" presName="sibTrans" presStyleCnt="0"/>
      <dgm:spPr/>
    </dgm:pt>
    <dgm:pt modelId="{FC638B29-C88F-41D3-8486-B55509542011}" type="pres">
      <dgm:prSet presAssocID="{2D6703A1-93FB-4B23-910C-4C96AF09AD80}" presName="node" presStyleLbl="node1" presStyleIdx="12" presStyleCnt="13">
        <dgm:presLayoutVars>
          <dgm:bulletEnabled val="1"/>
        </dgm:presLayoutVars>
      </dgm:prSet>
      <dgm:spPr/>
    </dgm:pt>
  </dgm:ptLst>
  <dgm:cxnLst>
    <dgm:cxn modelId="{167BB003-BF57-43F6-9FAC-7B99FD910FBD}" type="presOf" srcId="{25DEA3C1-5443-4AEF-A5C5-B807F1B0AB74}" destId="{045E22A2-F925-4F09-9456-12CA1B876C92}" srcOrd="0" destOrd="0" presId="urn:microsoft.com/office/officeart/2005/8/layout/default"/>
    <dgm:cxn modelId="{2CFB7806-42FF-46C9-9BA6-01D6CC939A6B}" type="presOf" srcId="{D602B9EB-48C8-46F0-9CD5-223C5349200E}" destId="{B83575AD-F59B-460E-8582-B9C29D76CD6C}" srcOrd="0" destOrd="0" presId="urn:microsoft.com/office/officeart/2005/8/layout/default"/>
    <dgm:cxn modelId="{2D86002C-0FCE-4731-9918-787F5F640C0E}" type="presOf" srcId="{254F6170-F136-425C-8986-B44E86D52580}" destId="{6B504F9B-A523-4FE9-A28E-94B513857481}" srcOrd="0" destOrd="0" presId="urn:microsoft.com/office/officeart/2005/8/layout/default"/>
    <dgm:cxn modelId="{DB71372D-6EED-4298-A025-1DC4993F2F84}" srcId="{29644AFE-EB8A-4504-9092-22177FD2FFFC}" destId="{6D9A9D9B-E500-471B-85D3-824A04EA9EB6}" srcOrd="0" destOrd="0" parTransId="{65F2C095-8609-4FB5-96F0-DBC7C0E92EDD}" sibTransId="{812B6089-5E4B-46E6-9C37-6064F292265C}"/>
    <dgm:cxn modelId="{E390152E-C3E3-4D80-AEDF-10AD17B92AFB}" srcId="{29644AFE-EB8A-4504-9092-22177FD2FFFC}" destId="{7CA5A817-537B-4960-86F8-CF75EBE5A6BF}" srcOrd="8" destOrd="0" parTransId="{4553751D-A84A-4BFD-9A49-329B8B8D9A9D}" sibTransId="{A57780E9-15F6-4290-AB78-30B62D2A7B77}"/>
    <dgm:cxn modelId="{F573E22F-8380-4422-808C-863B1E22DCB9}" srcId="{29644AFE-EB8A-4504-9092-22177FD2FFFC}" destId="{1BEDE32A-5E6F-4D25-A88C-1EC4038E2D35}" srcOrd="2" destOrd="0" parTransId="{81769518-F7EF-481A-AC3D-AB045E183536}" sibTransId="{0F496DFF-8BB7-42A0-A40A-1EBBC3E52FAD}"/>
    <dgm:cxn modelId="{CB6D4433-0B9E-48E5-A3A5-3CEA77F75E84}" srcId="{29644AFE-EB8A-4504-9092-22177FD2FFFC}" destId="{D602B9EB-48C8-46F0-9CD5-223C5349200E}" srcOrd="10" destOrd="0" parTransId="{DB9B1BB0-3C5F-4196-91FB-5D7CCDC4C408}" sibTransId="{B3713B4B-15B5-47C7-B4BD-2D0FE5B8D096}"/>
    <dgm:cxn modelId="{4F677834-93C3-484F-9E8D-878527440471}" srcId="{29644AFE-EB8A-4504-9092-22177FD2FFFC}" destId="{8031D556-60D3-442B-860E-F4D6DB3F633A}" srcOrd="1" destOrd="0" parTransId="{BDA33F0A-3F28-48C1-8C4F-D02F05082C87}" sibTransId="{DC5BBC39-1F51-450B-AE01-A787723D138E}"/>
    <dgm:cxn modelId="{DA4BFC3A-1E84-4C3D-8486-452C67FDAE07}" type="presOf" srcId="{7CA5A817-537B-4960-86F8-CF75EBE5A6BF}" destId="{C9AA9944-6F94-41FA-BA78-76A4629346DE}" srcOrd="0" destOrd="0" presId="urn:microsoft.com/office/officeart/2005/8/layout/default"/>
    <dgm:cxn modelId="{27934D43-BC97-49F8-B1BD-B40970738869}" type="presOf" srcId="{8031D556-60D3-442B-860E-F4D6DB3F633A}" destId="{4EE443A5-6313-4BC6-9F73-6F59E5B67D76}" srcOrd="0" destOrd="0" presId="urn:microsoft.com/office/officeart/2005/8/layout/default"/>
    <dgm:cxn modelId="{A8F20B4B-7A2D-4EBB-AFEB-D31FE52C80B1}" type="presOf" srcId="{8285DA32-204A-4B6F-A774-064FDEA6F886}" destId="{251E2A9D-B906-41F4-B34F-084E81A0DD44}" srcOrd="0" destOrd="0" presId="urn:microsoft.com/office/officeart/2005/8/layout/default"/>
    <dgm:cxn modelId="{7B9CDD52-49F7-4BCD-82D9-FA76E8DF2634}" srcId="{29644AFE-EB8A-4504-9092-22177FD2FFFC}" destId="{2D6703A1-93FB-4B23-910C-4C96AF09AD80}" srcOrd="12" destOrd="0" parTransId="{46042D1B-55F6-488E-B804-D55BCA52AC64}" sibTransId="{89A6778E-CBE0-40F5-B1DF-88150492B3D2}"/>
    <dgm:cxn modelId="{3E323173-A77C-4BBA-8556-90FE8EC79F8F}" srcId="{29644AFE-EB8A-4504-9092-22177FD2FFFC}" destId="{65BFF44D-8F4F-4D26-9175-643D42C2FB56}" srcOrd="4" destOrd="0" parTransId="{16563AC5-E43A-4BB9-92B3-F09706765E93}" sibTransId="{47DC861C-08EB-4631-8F52-A5D31A7BB2FC}"/>
    <dgm:cxn modelId="{0E8E3D75-B340-429A-952C-4CA9E7A64BA9}" type="presOf" srcId="{9AC0045A-7E13-4F91-967E-E6C578A7E165}" destId="{BF75B7C3-BF78-4858-8C7F-73F1EAD57726}" srcOrd="0" destOrd="0" presId="urn:microsoft.com/office/officeart/2005/8/layout/default"/>
    <dgm:cxn modelId="{FB6D787D-77AF-4D0E-85BE-66D9FED41D9E}" type="presOf" srcId="{6D9A9D9B-E500-471B-85D3-824A04EA9EB6}" destId="{DCA1F6E6-028B-4978-B151-CA09FF212D6B}" srcOrd="0" destOrd="0" presId="urn:microsoft.com/office/officeart/2005/8/layout/default"/>
    <dgm:cxn modelId="{DEE5D97F-D2E5-4773-82D0-D8DCAAD1F5F3}" type="presOf" srcId="{65BFF44D-8F4F-4D26-9175-643D42C2FB56}" destId="{7FC635ED-2931-4DE5-A491-671B7548177C}" srcOrd="0" destOrd="0" presId="urn:microsoft.com/office/officeart/2005/8/layout/default"/>
    <dgm:cxn modelId="{A1663489-3036-4D82-B8F6-9A00FE2D9DA1}" type="presOf" srcId="{6BDD2C97-3F12-4456-8241-24F11952A937}" destId="{598DED0B-ABF8-4B27-B909-CB841E027B76}" srcOrd="0" destOrd="0" presId="urn:microsoft.com/office/officeart/2005/8/layout/default"/>
    <dgm:cxn modelId="{9854508A-48E5-4E7C-98D6-3265BEB78D28}" type="presOf" srcId="{095C36F7-20D3-4075-A835-F7DFB7CB1011}" destId="{19EEDDB2-BD56-4DCA-8E2F-DB46D3607457}" srcOrd="0" destOrd="0" presId="urn:microsoft.com/office/officeart/2005/8/layout/default"/>
    <dgm:cxn modelId="{64D68E9C-7B93-40A5-A3BD-3593F6445F45}" srcId="{29644AFE-EB8A-4504-9092-22177FD2FFFC}" destId="{095C36F7-20D3-4075-A835-F7DFB7CB1011}" srcOrd="6" destOrd="0" parTransId="{C9B7FE03-16E0-4C5A-8282-AC43E4CFC0A8}" sibTransId="{28E90292-4726-463F-99E9-FF6718E79161}"/>
    <dgm:cxn modelId="{B2D60AA6-2956-4E86-B250-616309D1E365}" type="presOf" srcId="{29644AFE-EB8A-4504-9092-22177FD2FFFC}" destId="{B4B099C2-5595-46F0-A0A5-50D4124899A3}" srcOrd="0" destOrd="0" presId="urn:microsoft.com/office/officeart/2005/8/layout/default"/>
    <dgm:cxn modelId="{58E906BF-561B-43DE-A89B-17EEC4141CE1}" srcId="{29644AFE-EB8A-4504-9092-22177FD2FFFC}" destId="{8285DA32-204A-4B6F-A774-064FDEA6F886}" srcOrd="3" destOrd="0" parTransId="{072F6D8C-6DBD-4515-ABF6-681B6B92A150}" sibTransId="{5D6EE0B1-5E6E-4F96-95CC-F1E8D65B94C3}"/>
    <dgm:cxn modelId="{C3ABA5CE-786B-4920-9D91-F46B347B7287}" srcId="{29644AFE-EB8A-4504-9092-22177FD2FFFC}" destId="{9AC0045A-7E13-4F91-967E-E6C578A7E165}" srcOrd="9" destOrd="0" parTransId="{1A2BCF05-2C18-4492-8CEF-B49D031A52CB}" sibTransId="{DBDDFD32-5AC9-4D3F-A31C-5B15CEE597B0}"/>
    <dgm:cxn modelId="{C33CA5E5-28C5-4BF4-852D-412BDB291BA9}" type="presOf" srcId="{2D6703A1-93FB-4B23-910C-4C96AF09AD80}" destId="{FC638B29-C88F-41D3-8486-B55509542011}" srcOrd="0" destOrd="0" presId="urn:microsoft.com/office/officeart/2005/8/layout/default"/>
    <dgm:cxn modelId="{46B7AEE5-6F6C-4EE7-9BAB-4630238CD139}" srcId="{29644AFE-EB8A-4504-9092-22177FD2FFFC}" destId="{254F6170-F136-425C-8986-B44E86D52580}" srcOrd="5" destOrd="0" parTransId="{9C32E4E1-0F2D-4908-8FC3-905933D1065B}" sibTransId="{5B3A89DB-E197-4410-AEE4-22335145BCCA}"/>
    <dgm:cxn modelId="{627A1CE9-6D75-4082-807C-66D9A370DF97}" type="presOf" srcId="{1BEDE32A-5E6F-4D25-A88C-1EC4038E2D35}" destId="{15D19CCA-5768-4F4D-B767-68B4FDC55DAC}" srcOrd="0" destOrd="0" presId="urn:microsoft.com/office/officeart/2005/8/layout/default"/>
    <dgm:cxn modelId="{DE146CFD-1D14-4DDE-BC45-9128FDE2C91E}" srcId="{29644AFE-EB8A-4504-9092-22177FD2FFFC}" destId="{6BDD2C97-3F12-4456-8241-24F11952A937}" srcOrd="11" destOrd="0" parTransId="{24342D81-360C-4CB4-B76C-EA4002626681}" sibTransId="{178447BB-2386-437E-9F62-7294A2998429}"/>
    <dgm:cxn modelId="{8B60E4FD-4D3A-48A7-8A1E-31A5C4DFD513}" srcId="{29644AFE-EB8A-4504-9092-22177FD2FFFC}" destId="{25DEA3C1-5443-4AEF-A5C5-B807F1B0AB74}" srcOrd="7" destOrd="0" parTransId="{0357B5DC-8271-44CC-9DF1-A0B7098BEAF3}" sibTransId="{78DE2985-156D-4328-9AC3-000B485CE4D4}"/>
    <dgm:cxn modelId="{F5AF77CD-B149-4085-BC9D-798F38C7632D}" type="presParOf" srcId="{B4B099C2-5595-46F0-A0A5-50D4124899A3}" destId="{DCA1F6E6-028B-4978-B151-CA09FF212D6B}" srcOrd="0" destOrd="0" presId="urn:microsoft.com/office/officeart/2005/8/layout/default"/>
    <dgm:cxn modelId="{6091F4C9-3621-4CEA-9BA7-E23B031D76F1}" type="presParOf" srcId="{B4B099C2-5595-46F0-A0A5-50D4124899A3}" destId="{EE0D1C7F-036E-42F8-966C-2554A65AA418}" srcOrd="1" destOrd="0" presId="urn:microsoft.com/office/officeart/2005/8/layout/default"/>
    <dgm:cxn modelId="{82D1B29B-08AF-45C3-8B2A-924ECEA23145}" type="presParOf" srcId="{B4B099C2-5595-46F0-A0A5-50D4124899A3}" destId="{4EE443A5-6313-4BC6-9F73-6F59E5B67D76}" srcOrd="2" destOrd="0" presId="urn:microsoft.com/office/officeart/2005/8/layout/default"/>
    <dgm:cxn modelId="{D62FD3A8-B7BC-4DF9-96C0-221F03B01C5C}" type="presParOf" srcId="{B4B099C2-5595-46F0-A0A5-50D4124899A3}" destId="{DE2CF0BB-5371-45F4-888A-CFB30B3A6C6B}" srcOrd="3" destOrd="0" presId="urn:microsoft.com/office/officeart/2005/8/layout/default"/>
    <dgm:cxn modelId="{EDBFFC10-9573-4293-9085-4F74F2436F3C}" type="presParOf" srcId="{B4B099C2-5595-46F0-A0A5-50D4124899A3}" destId="{15D19CCA-5768-4F4D-B767-68B4FDC55DAC}" srcOrd="4" destOrd="0" presId="urn:microsoft.com/office/officeart/2005/8/layout/default"/>
    <dgm:cxn modelId="{4943FD6C-3968-4577-920E-3961B5DAF149}" type="presParOf" srcId="{B4B099C2-5595-46F0-A0A5-50D4124899A3}" destId="{56D9E2FC-E265-4E4F-AA3A-BEF390E83FE6}" srcOrd="5" destOrd="0" presId="urn:microsoft.com/office/officeart/2005/8/layout/default"/>
    <dgm:cxn modelId="{0495961D-E2C9-4595-BF9C-CE6A1F81D1F4}" type="presParOf" srcId="{B4B099C2-5595-46F0-A0A5-50D4124899A3}" destId="{251E2A9D-B906-41F4-B34F-084E81A0DD44}" srcOrd="6" destOrd="0" presId="urn:microsoft.com/office/officeart/2005/8/layout/default"/>
    <dgm:cxn modelId="{8264DE23-48FC-4634-9492-C13FC13F0C9E}" type="presParOf" srcId="{B4B099C2-5595-46F0-A0A5-50D4124899A3}" destId="{462DC52D-42E1-4A18-85F1-F3521F795329}" srcOrd="7" destOrd="0" presId="urn:microsoft.com/office/officeart/2005/8/layout/default"/>
    <dgm:cxn modelId="{6E507F32-67FD-46CC-9E36-C14A05C2802E}" type="presParOf" srcId="{B4B099C2-5595-46F0-A0A5-50D4124899A3}" destId="{7FC635ED-2931-4DE5-A491-671B7548177C}" srcOrd="8" destOrd="0" presId="urn:microsoft.com/office/officeart/2005/8/layout/default"/>
    <dgm:cxn modelId="{9824083C-5A25-4860-A8C7-3CF9A370AA88}" type="presParOf" srcId="{B4B099C2-5595-46F0-A0A5-50D4124899A3}" destId="{90C4CB70-0732-4D10-B07A-DCDB6F58FAB6}" srcOrd="9" destOrd="0" presId="urn:microsoft.com/office/officeart/2005/8/layout/default"/>
    <dgm:cxn modelId="{E7104597-ADAC-4E97-AB21-CAE51A9500AA}" type="presParOf" srcId="{B4B099C2-5595-46F0-A0A5-50D4124899A3}" destId="{6B504F9B-A523-4FE9-A28E-94B513857481}" srcOrd="10" destOrd="0" presId="urn:microsoft.com/office/officeart/2005/8/layout/default"/>
    <dgm:cxn modelId="{68D81FB9-2652-4045-9774-216A756ADE76}" type="presParOf" srcId="{B4B099C2-5595-46F0-A0A5-50D4124899A3}" destId="{9CFAF5A8-08F7-4E74-8C58-A3F17197F41E}" srcOrd="11" destOrd="0" presId="urn:microsoft.com/office/officeart/2005/8/layout/default"/>
    <dgm:cxn modelId="{27832B55-688E-4FA4-896A-1DEBE6E792C2}" type="presParOf" srcId="{B4B099C2-5595-46F0-A0A5-50D4124899A3}" destId="{19EEDDB2-BD56-4DCA-8E2F-DB46D3607457}" srcOrd="12" destOrd="0" presId="urn:microsoft.com/office/officeart/2005/8/layout/default"/>
    <dgm:cxn modelId="{0924E20D-3809-4F42-9491-557737C7DB96}" type="presParOf" srcId="{B4B099C2-5595-46F0-A0A5-50D4124899A3}" destId="{0A64A7A3-6290-422B-9B02-CEC005F35DBC}" srcOrd="13" destOrd="0" presId="urn:microsoft.com/office/officeart/2005/8/layout/default"/>
    <dgm:cxn modelId="{D057D58C-83D9-49F9-8397-A96612FA9ACA}" type="presParOf" srcId="{B4B099C2-5595-46F0-A0A5-50D4124899A3}" destId="{045E22A2-F925-4F09-9456-12CA1B876C92}" srcOrd="14" destOrd="0" presId="urn:microsoft.com/office/officeart/2005/8/layout/default"/>
    <dgm:cxn modelId="{C90B7530-6044-47CC-923B-C7DFC82A1CA1}" type="presParOf" srcId="{B4B099C2-5595-46F0-A0A5-50D4124899A3}" destId="{F430E762-CDD6-4F13-A69B-A6FD8C8C621B}" srcOrd="15" destOrd="0" presId="urn:microsoft.com/office/officeart/2005/8/layout/default"/>
    <dgm:cxn modelId="{C4749ACF-6D1D-4D99-B0B1-3E24959685CC}" type="presParOf" srcId="{B4B099C2-5595-46F0-A0A5-50D4124899A3}" destId="{C9AA9944-6F94-41FA-BA78-76A4629346DE}" srcOrd="16" destOrd="0" presId="urn:microsoft.com/office/officeart/2005/8/layout/default"/>
    <dgm:cxn modelId="{E59B5C15-AECD-494A-982D-762AAFE8162F}" type="presParOf" srcId="{B4B099C2-5595-46F0-A0A5-50D4124899A3}" destId="{D6745F7E-A378-49A6-A564-3A1F5C2132B2}" srcOrd="17" destOrd="0" presId="urn:microsoft.com/office/officeart/2005/8/layout/default"/>
    <dgm:cxn modelId="{592F3D88-A141-4475-BEAA-30839286B28D}" type="presParOf" srcId="{B4B099C2-5595-46F0-A0A5-50D4124899A3}" destId="{BF75B7C3-BF78-4858-8C7F-73F1EAD57726}" srcOrd="18" destOrd="0" presId="urn:microsoft.com/office/officeart/2005/8/layout/default"/>
    <dgm:cxn modelId="{616E97DD-B227-4C00-9070-1672A2E977B3}" type="presParOf" srcId="{B4B099C2-5595-46F0-A0A5-50D4124899A3}" destId="{BE4E224B-7C66-4E8A-8EFF-5D6B9554CFAD}" srcOrd="19" destOrd="0" presId="urn:microsoft.com/office/officeart/2005/8/layout/default"/>
    <dgm:cxn modelId="{B8ACCB06-B1EC-4989-8F85-DCAC384FC544}" type="presParOf" srcId="{B4B099C2-5595-46F0-A0A5-50D4124899A3}" destId="{B83575AD-F59B-460E-8582-B9C29D76CD6C}" srcOrd="20" destOrd="0" presId="urn:microsoft.com/office/officeart/2005/8/layout/default"/>
    <dgm:cxn modelId="{26002F44-99FF-4AF1-83F2-DC7BC8EAC98B}" type="presParOf" srcId="{B4B099C2-5595-46F0-A0A5-50D4124899A3}" destId="{46B7ED2C-AF91-4413-B903-7BBBADFDD742}" srcOrd="21" destOrd="0" presId="urn:microsoft.com/office/officeart/2005/8/layout/default"/>
    <dgm:cxn modelId="{F7B286FF-5431-4F10-A1F8-5417A63AF1A6}" type="presParOf" srcId="{B4B099C2-5595-46F0-A0A5-50D4124899A3}" destId="{598DED0B-ABF8-4B27-B909-CB841E027B76}" srcOrd="22" destOrd="0" presId="urn:microsoft.com/office/officeart/2005/8/layout/default"/>
    <dgm:cxn modelId="{7C422EE4-3588-4B14-BE00-3C63969ED36E}" type="presParOf" srcId="{B4B099C2-5595-46F0-A0A5-50D4124899A3}" destId="{9FF7F753-B32C-4963-9EB5-C8A21719F0A1}" srcOrd="23" destOrd="0" presId="urn:microsoft.com/office/officeart/2005/8/layout/default"/>
    <dgm:cxn modelId="{7D940291-C813-4C35-9534-1F584973C088}" type="presParOf" srcId="{B4B099C2-5595-46F0-A0A5-50D4124899A3}" destId="{FC638B29-C88F-41D3-8486-B55509542011}" srcOrd="2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1F6E6-028B-4978-B151-CA09FF212D6B}">
      <dsp:nvSpPr>
        <dsp:cNvPr id="0" name=""/>
        <dsp:cNvSpPr/>
      </dsp:nvSpPr>
      <dsp:spPr>
        <a:xfrm>
          <a:off x="3551" y="502344"/>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Case Studies</a:t>
          </a:r>
        </a:p>
      </dsp:txBody>
      <dsp:txXfrm>
        <a:off x="3551" y="502344"/>
        <a:ext cx="1922912" cy="1153747"/>
      </dsp:txXfrm>
    </dsp:sp>
    <dsp:sp modelId="{4EE443A5-6313-4BC6-9F73-6F59E5B67D76}">
      <dsp:nvSpPr>
        <dsp:cNvPr id="0" name=""/>
        <dsp:cNvSpPr/>
      </dsp:nvSpPr>
      <dsp:spPr>
        <a:xfrm>
          <a:off x="2118754" y="502344"/>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 Visuals Depicting the Number of Bird Strikes</a:t>
          </a:r>
        </a:p>
      </dsp:txBody>
      <dsp:txXfrm>
        <a:off x="2118754" y="502344"/>
        <a:ext cx="1922912" cy="1153747"/>
      </dsp:txXfrm>
    </dsp:sp>
    <dsp:sp modelId="{15D19CCA-5768-4F4D-B767-68B4FDC55DAC}">
      <dsp:nvSpPr>
        <dsp:cNvPr id="0" name=""/>
        <dsp:cNvSpPr/>
      </dsp:nvSpPr>
      <dsp:spPr>
        <a:xfrm>
          <a:off x="4233957" y="502344"/>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Yearly Analysis &amp; Bird Strikes in the US</a:t>
          </a:r>
        </a:p>
      </dsp:txBody>
      <dsp:txXfrm>
        <a:off x="4233957" y="502344"/>
        <a:ext cx="1922912" cy="1153747"/>
      </dsp:txXfrm>
    </dsp:sp>
    <dsp:sp modelId="{251E2A9D-B906-41F4-B34F-084E81A0DD44}">
      <dsp:nvSpPr>
        <dsp:cNvPr id="0" name=""/>
        <dsp:cNvSpPr/>
      </dsp:nvSpPr>
      <dsp:spPr>
        <a:xfrm>
          <a:off x="6349161" y="502344"/>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 Top 10 US Airlines in terms of having encountered bird strikes</a:t>
          </a:r>
        </a:p>
      </dsp:txBody>
      <dsp:txXfrm>
        <a:off x="6349161" y="502344"/>
        <a:ext cx="1922912" cy="1153747"/>
      </dsp:txXfrm>
    </dsp:sp>
    <dsp:sp modelId="{7FC635ED-2931-4DE5-A491-671B7548177C}">
      <dsp:nvSpPr>
        <dsp:cNvPr id="0" name=""/>
        <dsp:cNvSpPr/>
      </dsp:nvSpPr>
      <dsp:spPr>
        <a:xfrm>
          <a:off x="8464364" y="502344"/>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Airports with most incidents of bird strikes – Top 50</a:t>
          </a:r>
        </a:p>
      </dsp:txBody>
      <dsp:txXfrm>
        <a:off x="8464364" y="502344"/>
        <a:ext cx="1922912" cy="1153747"/>
      </dsp:txXfrm>
    </dsp:sp>
    <dsp:sp modelId="{6B504F9B-A523-4FE9-A28E-94B513857481}">
      <dsp:nvSpPr>
        <dsp:cNvPr id="0" name=""/>
        <dsp:cNvSpPr/>
      </dsp:nvSpPr>
      <dsp:spPr>
        <a:xfrm>
          <a:off x="3551" y="1848383"/>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 Yearly Cost Incurred due to Bird Strikes:</a:t>
          </a:r>
        </a:p>
      </dsp:txBody>
      <dsp:txXfrm>
        <a:off x="3551" y="1848383"/>
        <a:ext cx="1922912" cy="1153747"/>
      </dsp:txXfrm>
    </dsp:sp>
    <dsp:sp modelId="{19EEDDB2-BD56-4DCA-8E2F-DB46D3607457}">
      <dsp:nvSpPr>
        <dsp:cNvPr id="0" name=""/>
        <dsp:cNvSpPr/>
      </dsp:nvSpPr>
      <dsp:spPr>
        <a:xfrm>
          <a:off x="2118754" y="1848383"/>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When do most bird strikes occur?</a:t>
          </a:r>
        </a:p>
      </dsp:txBody>
      <dsp:txXfrm>
        <a:off x="2118754" y="1848383"/>
        <a:ext cx="1922912" cy="1153747"/>
      </dsp:txXfrm>
    </dsp:sp>
    <dsp:sp modelId="{045E22A2-F925-4F09-9456-12CA1B876C92}">
      <dsp:nvSpPr>
        <dsp:cNvPr id="0" name=""/>
        <dsp:cNvSpPr/>
      </dsp:nvSpPr>
      <dsp:spPr>
        <a:xfrm>
          <a:off x="4233957" y="1848383"/>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Altitude of aeroplanes at the time of strike</a:t>
          </a:r>
        </a:p>
      </dsp:txBody>
      <dsp:txXfrm>
        <a:off x="4233957" y="1848383"/>
        <a:ext cx="1922912" cy="1153747"/>
      </dsp:txXfrm>
    </dsp:sp>
    <dsp:sp modelId="{C9AA9944-6F94-41FA-BA78-76A4629346DE}">
      <dsp:nvSpPr>
        <dsp:cNvPr id="0" name=""/>
        <dsp:cNvSpPr/>
      </dsp:nvSpPr>
      <dsp:spPr>
        <a:xfrm>
          <a:off x="6349161" y="1848383"/>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Phase of flight at the time of the strike.</a:t>
          </a:r>
        </a:p>
      </dsp:txBody>
      <dsp:txXfrm>
        <a:off x="6349161" y="1848383"/>
        <a:ext cx="1922912" cy="1153747"/>
      </dsp:txXfrm>
    </dsp:sp>
    <dsp:sp modelId="{BF75B7C3-BF78-4858-8C7F-73F1EAD57726}">
      <dsp:nvSpPr>
        <dsp:cNvPr id="0" name=""/>
        <dsp:cNvSpPr/>
      </dsp:nvSpPr>
      <dsp:spPr>
        <a:xfrm>
          <a:off x="8464364" y="1848383"/>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Average Altitude of the aeroplanes in different phases at the time of strike</a:t>
          </a:r>
        </a:p>
      </dsp:txBody>
      <dsp:txXfrm>
        <a:off x="8464364" y="1848383"/>
        <a:ext cx="1922912" cy="1153747"/>
      </dsp:txXfrm>
    </dsp:sp>
    <dsp:sp modelId="{B83575AD-F59B-460E-8582-B9C29D76CD6C}">
      <dsp:nvSpPr>
        <dsp:cNvPr id="0" name=""/>
        <dsp:cNvSpPr/>
      </dsp:nvSpPr>
      <dsp:spPr>
        <a:xfrm>
          <a:off x="2118754" y="3194421"/>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Effect of Bird Strikes &amp; Impact on Flight</a:t>
          </a:r>
        </a:p>
      </dsp:txBody>
      <dsp:txXfrm>
        <a:off x="2118754" y="3194421"/>
        <a:ext cx="1922912" cy="1153747"/>
      </dsp:txXfrm>
    </dsp:sp>
    <dsp:sp modelId="{598DED0B-ABF8-4B27-B909-CB841E027B76}">
      <dsp:nvSpPr>
        <dsp:cNvPr id="0" name=""/>
        <dsp:cNvSpPr/>
      </dsp:nvSpPr>
      <dsp:spPr>
        <a:xfrm>
          <a:off x="4233957" y="3194421"/>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Effect of Strike at Different Altitude</a:t>
          </a:r>
        </a:p>
      </dsp:txBody>
      <dsp:txXfrm>
        <a:off x="4233957" y="3194421"/>
        <a:ext cx="1922912" cy="1153747"/>
      </dsp:txXfrm>
    </dsp:sp>
    <dsp:sp modelId="{FC638B29-C88F-41D3-8486-B55509542011}">
      <dsp:nvSpPr>
        <dsp:cNvPr id="0" name=""/>
        <dsp:cNvSpPr/>
      </dsp:nvSpPr>
      <dsp:spPr>
        <a:xfrm>
          <a:off x="6349161" y="3194421"/>
          <a:ext cx="1922912" cy="115374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Were Pilots Informed? &amp; Prior Warning and Effect of Strike Relation</a:t>
          </a:r>
        </a:p>
      </dsp:txBody>
      <dsp:txXfrm>
        <a:off x="6349161" y="3194421"/>
        <a:ext cx="1922912" cy="115374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89" y="810228"/>
            <a:ext cx="6392421" cy="3821304"/>
          </a:xfrm>
        </p:spPr>
        <p:txBody>
          <a:bodyPr anchor="ctr"/>
          <a:lstStyle/>
          <a:p>
            <a:r>
              <a:rPr lang="en-US" dirty="0"/>
              <a:t>Project review</a:t>
            </a:r>
            <a:br>
              <a:rPr lang="en-US" dirty="0"/>
            </a:br>
            <a:br>
              <a:rPr lang="en-US" dirty="0"/>
            </a:br>
            <a:r>
              <a:rPr lang="en-US" sz="1600" dirty="0"/>
              <a:t>ileen xaxa</a:t>
            </a:r>
            <a:br>
              <a:rPr lang="en-US" sz="1600" dirty="0"/>
            </a:br>
            <a:r>
              <a:rPr lang="en-US" sz="1600" dirty="0"/>
              <a:t> </a:t>
            </a:r>
            <a:br>
              <a:rPr lang="en-US" dirty="0"/>
            </a:br>
            <a:r>
              <a:rPr lang="en-US" sz="1800" dirty="0"/>
              <a:t>project </a:t>
            </a:r>
            <a:r>
              <a:rPr lang="en-US" sz="1800" dirty="0" err="1"/>
              <a:t>title:Bird</a:t>
            </a:r>
            <a:r>
              <a:rPr lang="en-US" sz="1800" dirty="0"/>
              <a:t> strike analysis </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66DA8D4-0129-D1EE-A671-A7D661F57D2C}"/>
              </a:ext>
            </a:extLst>
          </p:cNvPr>
          <p:cNvSpPr>
            <a:spLocks noGrp="1"/>
          </p:cNvSpPr>
          <p:nvPr>
            <p:ph type="title"/>
          </p:nvPr>
        </p:nvSpPr>
        <p:spPr>
          <a:xfrm>
            <a:off x="840186" y="598947"/>
            <a:ext cx="10511627" cy="673203"/>
          </a:xfrm>
        </p:spPr>
        <p:txBody>
          <a:bodyPr/>
          <a:lstStyle/>
          <a:p>
            <a:r>
              <a:rPr lang="en-US" dirty="0"/>
              <a:t>Dashboard- 1</a:t>
            </a:r>
          </a:p>
        </p:txBody>
      </p:sp>
      <p:pic>
        <p:nvPicPr>
          <p:cNvPr id="7" name="Content Placeholder 6">
            <a:extLst>
              <a:ext uri="{FF2B5EF4-FFF2-40B4-BE49-F238E27FC236}">
                <a16:creationId xmlns:a16="http://schemas.microsoft.com/office/drawing/2014/main" id="{755AF4F3-4824-C559-DA15-7C07A72F8C98}"/>
              </a:ext>
            </a:extLst>
          </p:cNvPr>
          <p:cNvPicPr>
            <a:picLocks noGrp="1" noChangeAspect="1"/>
          </p:cNvPicPr>
          <p:nvPr>
            <p:ph sz="quarter" idx="4"/>
          </p:nvPr>
        </p:nvPicPr>
        <p:blipFill>
          <a:blip r:embed="rId2"/>
          <a:stretch>
            <a:fillRect/>
          </a:stretch>
        </p:blipFill>
        <p:spPr>
          <a:xfrm>
            <a:off x="1356752" y="1272150"/>
            <a:ext cx="9763532" cy="5487257"/>
          </a:xfrm>
        </p:spPr>
      </p:pic>
      <p:sp>
        <p:nvSpPr>
          <p:cNvPr id="5" name="Slide Number Placeholder 4">
            <a:extLst>
              <a:ext uri="{FF2B5EF4-FFF2-40B4-BE49-F238E27FC236}">
                <a16:creationId xmlns:a16="http://schemas.microsoft.com/office/drawing/2014/main" id="{4F579899-E369-6F7F-2090-AA8E3B7FCC96}"/>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10</a:t>
            </a:fld>
            <a:endParaRPr lang="en-US"/>
          </a:p>
        </p:txBody>
      </p:sp>
    </p:spTree>
    <p:extLst>
      <p:ext uri="{BB962C8B-B14F-4D97-AF65-F5344CB8AC3E}">
        <p14:creationId xmlns:p14="http://schemas.microsoft.com/office/powerpoint/2010/main" val="1502430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66DA8D4-0129-D1EE-A671-A7D661F57D2C}"/>
              </a:ext>
            </a:extLst>
          </p:cNvPr>
          <p:cNvSpPr>
            <a:spLocks noGrp="1"/>
          </p:cNvSpPr>
          <p:nvPr>
            <p:ph type="title"/>
          </p:nvPr>
        </p:nvSpPr>
        <p:spPr>
          <a:xfrm>
            <a:off x="840186" y="598947"/>
            <a:ext cx="10511627" cy="673203"/>
          </a:xfrm>
        </p:spPr>
        <p:txBody>
          <a:bodyPr/>
          <a:lstStyle/>
          <a:p>
            <a:r>
              <a:rPr lang="en-US" dirty="0"/>
              <a:t>Dashboard- 2</a:t>
            </a:r>
          </a:p>
        </p:txBody>
      </p:sp>
      <p:sp>
        <p:nvSpPr>
          <p:cNvPr id="5" name="Slide Number Placeholder 4">
            <a:extLst>
              <a:ext uri="{FF2B5EF4-FFF2-40B4-BE49-F238E27FC236}">
                <a16:creationId xmlns:a16="http://schemas.microsoft.com/office/drawing/2014/main" id="{4F579899-E369-6F7F-2090-AA8E3B7FCC96}"/>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11</a:t>
            </a:fld>
            <a:endParaRPr lang="en-US"/>
          </a:p>
        </p:txBody>
      </p:sp>
      <p:pic>
        <p:nvPicPr>
          <p:cNvPr id="6" name="Content Placeholder 5">
            <a:extLst>
              <a:ext uri="{FF2B5EF4-FFF2-40B4-BE49-F238E27FC236}">
                <a16:creationId xmlns:a16="http://schemas.microsoft.com/office/drawing/2014/main" id="{025E0876-491D-0A7A-8E9F-1D1FA436C083}"/>
              </a:ext>
            </a:extLst>
          </p:cNvPr>
          <p:cNvPicPr>
            <a:picLocks noGrp="1" noChangeAspect="1"/>
          </p:cNvPicPr>
          <p:nvPr>
            <p:ph sz="quarter" idx="4"/>
          </p:nvPr>
        </p:nvPicPr>
        <p:blipFill>
          <a:blip r:embed="rId2"/>
          <a:stretch>
            <a:fillRect/>
          </a:stretch>
        </p:blipFill>
        <p:spPr>
          <a:xfrm>
            <a:off x="1282581" y="1272150"/>
            <a:ext cx="9626836" cy="5342643"/>
          </a:xfrm>
        </p:spPr>
      </p:pic>
    </p:spTree>
    <p:extLst>
      <p:ext uri="{BB962C8B-B14F-4D97-AF65-F5344CB8AC3E}">
        <p14:creationId xmlns:p14="http://schemas.microsoft.com/office/powerpoint/2010/main" val="3405819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66DA8D4-0129-D1EE-A671-A7D661F57D2C}"/>
              </a:ext>
            </a:extLst>
          </p:cNvPr>
          <p:cNvSpPr>
            <a:spLocks noGrp="1"/>
          </p:cNvSpPr>
          <p:nvPr>
            <p:ph type="title"/>
          </p:nvPr>
        </p:nvSpPr>
        <p:spPr>
          <a:xfrm>
            <a:off x="840186" y="598947"/>
            <a:ext cx="10511627" cy="673203"/>
          </a:xfrm>
        </p:spPr>
        <p:txBody>
          <a:bodyPr/>
          <a:lstStyle/>
          <a:p>
            <a:r>
              <a:rPr lang="en-US" dirty="0"/>
              <a:t>Dashboard- 3</a:t>
            </a:r>
          </a:p>
        </p:txBody>
      </p:sp>
      <p:sp>
        <p:nvSpPr>
          <p:cNvPr id="5" name="Slide Number Placeholder 4">
            <a:extLst>
              <a:ext uri="{FF2B5EF4-FFF2-40B4-BE49-F238E27FC236}">
                <a16:creationId xmlns:a16="http://schemas.microsoft.com/office/drawing/2014/main" id="{4F579899-E369-6F7F-2090-AA8E3B7FCC96}"/>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12</a:t>
            </a:fld>
            <a:endParaRPr lang="en-US"/>
          </a:p>
        </p:txBody>
      </p:sp>
      <p:pic>
        <p:nvPicPr>
          <p:cNvPr id="7" name="Content Placeholder 6">
            <a:extLst>
              <a:ext uri="{FF2B5EF4-FFF2-40B4-BE49-F238E27FC236}">
                <a16:creationId xmlns:a16="http://schemas.microsoft.com/office/drawing/2014/main" id="{C65167AD-8BBC-BA02-21AF-3C7761DAED6F}"/>
              </a:ext>
            </a:extLst>
          </p:cNvPr>
          <p:cNvPicPr>
            <a:picLocks noGrp="1" noChangeAspect="1"/>
          </p:cNvPicPr>
          <p:nvPr>
            <p:ph sz="quarter" idx="4"/>
          </p:nvPr>
        </p:nvPicPr>
        <p:blipFill>
          <a:blip r:embed="rId2"/>
          <a:stretch>
            <a:fillRect/>
          </a:stretch>
        </p:blipFill>
        <p:spPr>
          <a:xfrm>
            <a:off x="1433627" y="1272150"/>
            <a:ext cx="9324744" cy="5335587"/>
          </a:xfrm>
        </p:spPr>
      </p:pic>
    </p:spTree>
    <p:extLst>
      <p:ext uri="{BB962C8B-B14F-4D97-AF65-F5344CB8AC3E}">
        <p14:creationId xmlns:p14="http://schemas.microsoft.com/office/powerpoint/2010/main" val="3498244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9B66-DD63-3127-683D-67B118B81178}"/>
              </a:ext>
            </a:extLst>
          </p:cNvPr>
          <p:cNvSpPr>
            <a:spLocks noGrp="1"/>
          </p:cNvSpPr>
          <p:nvPr>
            <p:ph type="title"/>
          </p:nvPr>
        </p:nvSpPr>
        <p:spPr>
          <a:xfrm>
            <a:off x="914399" y="618264"/>
            <a:ext cx="10511627" cy="683036"/>
          </a:xfrm>
        </p:spPr>
        <p:txBody>
          <a:bodyPr/>
          <a:lstStyle/>
          <a:p>
            <a:r>
              <a:rPr lang="en-US" dirty="0"/>
              <a:t>INSIGHT-1</a:t>
            </a:r>
            <a:endParaRPr lang="en-IN" dirty="0"/>
          </a:p>
        </p:txBody>
      </p:sp>
      <p:sp>
        <p:nvSpPr>
          <p:cNvPr id="3" name="Content Placeholder 2">
            <a:extLst>
              <a:ext uri="{FF2B5EF4-FFF2-40B4-BE49-F238E27FC236}">
                <a16:creationId xmlns:a16="http://schemas.microsoft.com/office/drawing/2014/main" id="{B6E76D2D-08B7-5771-BAFF-928521D2F6C2}"/>
              </a:ext>
            </a:extLst>
          </p:cNvPr>
          <p:cNvSpPr>
            <a:spLocks noGrp="1"/>
          </p:cNvSpPr>
          <p:nvPr>
            <p:ph sz="quarter" idx="4"/>
          </p:nvPr>
        </p:nvSpPr>
        <p:spPr>
          <a:xfrm>
            <a:off x="914400" y="1386349"/>
            <a:ext cx="10511627" cy="4878276"/>
          </a:xfrm>
        </p:spPr>
        <p:txBody>
          <a:bodyPr/>
          <a:lstStyle/>
          <a:p>
            <a:r>
              <a:rPr lang="en-US"/>
              <a:t>The highest number of bird strikes happened in the year 2009. </a:t>
            </a:r>
          </a:p>
          <a:p>
            <a:r>
              <a:rPr lang="en-US"/>
              <a:t>The highest cost due to the number of bird strikes is in the year 2001. </a:t>
            </a:r>
          </a:p>
          <a:p>
            <a:r>
              <a:rPr lang="en-US"/>
              <a:t>Most bird strikes have happened in Dallas/Forthworth International Airport. </a:t>
            </a:r>
          </a:p>
          <a:p>
            <a:r>
              <a:rPr lang="en-US"/>
              <a:t>The highest cost by airport is Salt lake city international Airport. </a:t>
            </a:r>
          </a:p>
          <a:p>
            <a:r>
              <a:rPr lang="en-US"/>
              <a:t>Southwest airlines airplanes has the highest number of bird strikes. </a:t>
            </a:r>
          </a:p>
          <a:p>
            <a:r>
              <a:rPr lang="en-US"/>
              <a:t>Business airlines has incurred the highest cost due to bird strikes. </a:t>
            </a:r>
          </a:p>
          <a:p>
            <a:r>
              <a:rPr lang="en-US"/>
              <a:t>Most bird strikes happen during Approach phase. </a:t>
            </a:r>
            <a:endParaRPr lang="en-US" dirty="0"/>
          </a:p>
        </p:txBody>
      </p:sp>
      <p:sp>
        <p:nvSpPr>
          <p:cNvPr id="4" name="Slide Number Placeholder 3">
            <a:extLst>
              <a:ext uri="{FF2B5EF4-FFF2-40B4-BE49-F238E27FC236}">
                <a16:creationId xmlns:a16="http://schemas.microsoft.com/office/drawing/2014/main" id="{E467AAD3-A8BE-634C-AAAE-E08B4174F05E}"/>
              </a:ext>
            </a:extLst>
          </p:cNvPr>
          <p:cNvSpPr>
            <a:spLocks noGrp="1"/>
          </p:cNvSpPr>
          <p:nvPr>
            <p:ph type="sldNum" sz="quarter" idx="10"/>
          </p:nvPr>
        </p:nvSpPr>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252088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9B66-DD63-3127-683D-67B118B81178}"/>
              </a:ext>
            </a:extLst>
          </p:cNvPr>
          <p:cNvSpPr>
            <a:spLocks noGrp="1"/>
          </p:cNvSpPr>
          <p:nvPr>
            <p:ph type="title"/>
          </p:nvPr>
        </p:nvSpPr>
        <p:spPr>
          <a:xfrm>
            <a:off x="914399" y="618264"/>
            <a:ext cx="10511627" cy="683036"/>
          </a:xfrm>
        </p:spPr>
        <p:txBody>
          <a:bodyPr/>
          <a:lstStyle/>
          <a:p>
            <a:r>
              <a:rPr lang="en-US" dirty="0"/>
              <a:t>INSIGHT-2</a:t>
            </a:r>
            <a:endParaRPr lang="en-IN" dirty="0"/>
          </a:p>
        </p:txBody>
      </p:sp>
      <p:sp>
        <p:nvSpPr>
          <p:cNvPr id="3" name="Content Placeholder 2">
            <a:extLst>
              <a:ext uri="{FF2B5EF4-FFF2-40B4-BE49-F238E27FC236}">
                <a16:creationId xmlns:a16="http://schemas.microsoft.com/office/drawing/2014/main" id="{B6E76D2D-08B7-5771-BAFF-928521D2F6C2}"/>
              </a:ext>
            </a:extLst>
          </p:cNvPr>
          <p:cNvSpPr>
            <a:spLocks noGrp="1"/>
          </p:cNvSpPr>
          <p:nvPr>
            <p:ph sz="quarter" idx="4"/>
          </p:nvPr>
        </p:nvSpPr>
        <p:spPr>
          <a:xfrm>
            <a:off x="914400" y="1386349"/>
            <a:ext cx="10511627" cy="4878276"/>
          </a:xfrm>
        </p:spPr>
        <p:txBody>
          <a:bodyPr/>
          <a:lstStyle/>
          <a:p>
            <a:r>
              <a:rPr lang="en-US" dirty="0"/>
              <a:t>The highest number of bird strikes happened in the year 2009. </a:t>
            </a:r>
          </a:p>
          <a:p>
            <a:r>
              <a:rPr lang="en-US" dirty="0"/>
              <a:t>The highest cost due to the number of bird strikes is in the year 2001. </a:t>
            </a:r>
          </a:p>
          <a:p>
            <a:r>
              <a:rPr lang="en-US" dirty="0"/>
              <a:t>Most bird strikes have happened in Dallas/</a:t>
            </a:r>
            <a:r>
              <a:rPr lang="en-US" dirty="0" err="1"/>
              <a:t>Forthworth</a:t>
            </a:r>
            <a:r>
              <a:rPr lang="en-US" dirty="0"/>
              <a:t> International Airport. </a:t>
            </a:r>
          </a:p>
          <a:p>
            <a:r>
              <a:rPr lang="en-US" dirty="0"/>
              <a:t>The highest cost by airport is Salt lake city international Airport. </a:t>
            </a:r>
          </a:p>
          <a:p>
            <a:r>
              <a:rPr lang="en-US" dirty="0"/>
              <a:t>Southwest airlines airplanes has the highest number of bird strikes. </a:t>
            </a:r>
          </a:p>
          <a:p>
            <a:r>
              <a:rPr lang="en-US" dirty="0"/>
              <a:t>Business airlines has incurred the highest cost due to bird strikes. </a:t>
            </a:r>
          </a:p>
          <a:p>
            <a:r>
              <a:rPr lang="en-US" dirty="0"/>
              <a:t>Most bird strikes happen during Approach phase. </a:t>
            </a:r>
          </a:p>
          <a:p>
            <a:r>
              <a:rPr lang="en-US" dirty="0"/>
              <a:t>California state tops number of bird strikes and the cost due to them. </a:t>
            </a:r>
          </a:p>
          <a:p>
            <a:endParaRPr lang="en-US" dirty="0"/>
          </a:p>
        </p:txBody>
      </p:sp>
      <p:sp>
        <p:nvSpPr>
          <p:cNvPr id="4" name="Slide Number Placeholder 3">
            <a:extLst>
              <a:ext uri="{FF2B5EF4-FFF2-40B4-BE49-F238E27FC236}">
                <a16:creationId xmlns:a16="http://schemas.microsoft.com/office/drawing/2014/main" id="{E467AAD3-A8BE-634C-AAAE-E08B4174F05E}"/>
              </a:ext>
            </a:extLst>
          </p:cNvPr>
          <p:cNvSpPr>
            <a:spLocks noGrp="1"/>
          </p:cNvSpPr>
          <p:nvPr>
            <p:ph type="sldNum" sz="quarter" idx="10"/>
          </p:nvPr>
        </p:nvSpPr>
        <p:spPr/>
        <p:txBody>
          <a:bodyPr/>
          <a:lstStyle/>
          <a:p>
            <a:fld id="{48F63A3B-78C7-47BE-AE5E-E10140E04643}" type="slidenum">
              <a:rPr lang="en-US" smtClean="0"/>
              <a:pPr/>
              <a:t>14</a:t>
            </a:fld>
            <a:endParaRPr lang="en-US" dirty="0"/>
          </a:p>
        </p:txBody>
      </p:sp>
      <p:pic>
        <p:nvPicPr>
          <p:cNvPr id="6" name="Picture 5">
            <a:extLst>
              <a:ext uri="{FF2B5EF4-FFF2-40B4-BE49-F238E27FC236}">
                <a16:creationId xmlns:a16="http://schemas.microsoft.com/office/drawing/2014/main" id="{11ED7D79-5067-2FBE-A57D-2005AFC4D491}"/>
              </a:ext>
            </a:extLst>
          </p:cNvPr>
          <p:cNvPicPr>
            <a:picLocks noChangeAspect="1"/>
          </p:cNvPicPr>
          <p:nvPr/>
        </p:nvPicPr>
        <p:blipFill>
          <a:blip r:embed="rId2"/>
          <a:stretch>
            <a:fillRect/>
          </a:stretch>
        </p:blipFill>
        <p:spPr>
          <a:xfrm>
            <a:off x="8167551" y="3429000"/>
            <a:ext cx="3307109" cy="2042651"/>
          </a:xfrm>
          <a:prstGeom prst="rect">
            <a:avLst/>
          </a:prstGeom>
        </p:spPr>
      </p:pic>
    </p:spTree>
    <p:extLst>
      <p:ext uri="{BB962C8B-B14F-4D97-AF65-F5344CB8AC3E}">
        <p14:creationId xmlns:p14="http://schemas.microsoft.com/office/powerpoint/2010/main" val="421510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64791-2FC9-1D61-3FE4-9442C07592D6}"/>
              </a:ext>
            </a:extLst>
          </p:cNvPr>
          <p:cNvSpPr>
            <a:spLocks noGrp="1"/>
          </p:cNvSpPr>
          <p:nvPr>
            <p:ph type="title"/>
          </p:nvPr>
        </p:nvSpPr>
        <p:spPr>
          <a:xfrm>
            <a:off x="840186" y="593377"/>
            <a:ext cx="10511627" cy="704482"/>
          </a:xfrm>
        </p:spPr>
        <p:txBody>
          <a:bodyPr anchor="b">
            <a:normAutofit/>
          </a:bodyPr>
          <a:lstStyle/>
          <a:p>
            <a:r>
              <a:rPr lang="en-US" dirty="0"/>
              <a:t>Prediction with model </a:t>
            </a:r>
            <a:endParaRPr lang="en-IN" dirty="0"/>
          </a:p>
        </p:txBody>
      </p:sp>
      <p:sp>
        <p:nvSpPr>
          <p:cNvPr id="12" name="Content Placeholder 2">
            <a:extLst>
              <a:ext uri="{FF2B5EF4-FFF2-40B4-BE49-F238E27FC236}">
                <a16:creationId xmlns:a16="http://schemas.microsoft.com/office/drawing/2014/main" id="{2351471D-844B-0201-3716-1B63EB96EDB9}"/>
              </a:ext>
            </a:extLst>
          </p:cNvPr>
          <p:cNvSpPr>
            <a:spLocks noGrp="1"/>
          </p:cNvSpPr>
          <p:nvPr>
            <p:ph sz="quarter" idx="4"/>
          </p:nvPr>
        </p:nvSpPr>
        <p:spPr>
          <a:xfrm>
            <a:off x="914400" y="1553497"/>
            <a:ext cx="10511627" cy="4711127"/>
          </a:xfrm>
        </p:spPr>
        <p:txBody>
          <a:bodyPr/>
          <a:lstStyle/>
          <a:p>
            <a:r>
              <a:rPr lang="en-US" dirty="0"/>
              <a:t>Were Pilots Informed? &amp; Prior Warning and Effect of Strike Relation </a:t>
            </a:r>
          </a:p>
          <a:p>
            <a:r>
              <a:rPr lang="en-US" dirty="0"/>
              <a:t>Model Type: Classification</a:t>
            </a:r>
          </a:p>
          <a:p>
            <a:r>
              <a:rPr lang="en-US" dirty="0"/>
              <a:t>Objective: Predict if a prior warning affects the impact of a bird strike.</a:t>
            </a:r>
          </a:p>
          <a:p>
            <a:r>
              <a:rPr lang="en-US" dirty="0"/>
              <a:t>Algorithm: Logistic Regression, Random Forest, Gradient Boosting </a:t>
            </a:r>
          </a:p>
          <a:p>
            <a:r>
              <a:rPr lang="en-US" dirty="0"/>
              <a:t>Features: Prior warning, altitude, phase of flight. </a:t>
            </a:r>
          </a:p>
          <a:p>
            <a:r>
              <a:rPr lang="en-US" dirty="0"/>
              <a:t>Target Variable: Impact on flight</a:t>
            </a:r>
          </a:p>
        </p:txBody>
      </p:sp>
      <p:sp>
        <p:nvSpPr>
          <p:cNvPr id="3" name="Slide Number Placeholder 2">
            <a:extLst>
              <a:ext uri="{FF2B5EF4-FFF2-40B4-BE49-F238E27FC236}">
                <a16:creationId xmlns:a16="http://schemas.microsoft.com/office/drawing/2014/main" id="{74BA1357-33AF-D0C2-55BB-F733E2E432AE}"/>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15</a:t>
            </a:fld>
            <a:endParaRPr lang="en-US"/>
          </a:p>
        </p:txBody>
      </p:sp>
    </p:spTree>
    <p:extLst>
      <p:ext uri="{BB962C8B-B14F-4D97-AF65-F5344CB8AC3E}">
        <p14:creationId xmlns:p14="http://schemas.microsoft.com/office/powerpoint/2010/main" val="60083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522A-20BC-30C4-4935-301890DADFE6}"/>
              </a:ext>
            </a:extLst>
          </p:cNvPr>
          <p:cNvSpPr>
            <a:spLocks noGrp="1"/>
          </p:cNvSpPr>
          <p:nvPr>
            <p:ph type="title"/>
          </p:nvPr>
        </p:nvSpPr>
        <p:spPr>
          <a:xfrm>
            <a:off x="914400" y="1057275"/>
            <a:ext cx="10511627" cy="604378"/>
          </a:xfrm>
        </p:spPr>
        <p:txBody>
          <a:bodyPr/>
          <a:lstStyle/>
          <a:p>
            <a:r>
              <a:rPr lang="en-US" dirty="0"/>
              <a:t>Results </a:t>
            </a:r>
            <a:endParaRPr lang="en-IN" dirty="0"/>
          </a:p>
        </p:txBody>
      </p:sp>
      <p:sp>
        <p:nvSpPr>
          <p:cNvPr id="3" name="Content Placeholder 2">
            <a:extLst>
              <a:ext uri="{FF2B5EF4-FFF2-40B4-BE49-F238E27FC236}">
                <a16:creationId xmlns:a16="http://schemas.microsoft.com/office/drawing/2014/main" id="{E2BFFCFE-F6D0-E7C1-76B1-BD8F4DBC10B1}"/>
              </a:ext>
            </a:extLst>
          </p:cNvPr>
          <p:cNvSpPr>
            <a:spLocks noGrp="1"/>
          </p:cNvSpPr>
          <p:nvPr>
            <p:ph sz="quarter" idx="4"/>
          </p:nvPr>
        </p:nvSpPr>
        <p:spPr>
          <a:xfrm>
            <a:off x="914400" y="1887795"/>
            <a:ext cx="10511627" cy="4376830"/>
          </a:xfrm>
        </p:spPr>
        <p:txBody>
          <a:bodyPr/>
          <a:lstStyle/>
          <a:p>
            <a:r>
              <a:rPr lang="en-US" b="1" dirty="0"/>
              <a:t>Training the Models</a:t>
            </a:r>
          </a:p>
          <a:p>
            <a:r>
              <a:rPr lang="en-US" dirty="0"/>
              <a:t>train three different models: Logistic Regression, Random Forest, and Gradient Boosting. After training, you will evaluate the models.</a:t>
            </a:r>
          </a:p>
          <a:p>
            <a:r>
              <a:rPr lang="en-US" b="1" dirty="0"/>
              <a:t>Expected Output for Model Training and Evaluation</a:t>
            </a:r>
          </a:p>
          <a:p>
            <a:r>
              <a:rPr lang="en-US" dirty="0"/>
              <a:t>The expected output during model training and evaluation is the accuracy score, classification report, and confusion matrix for each model. </a:t>
            </a:r>
          </a:p>
          <a:p>
            <a:r>
              <a:rPr lang="en-US" b="1" dirty="0"/>
              <a:t>Output :</a:t>
            </a:r>
          </a:p>
          <a:p>
            <a:r>
              <a:rPr lang="en-US" dirty="0"/>
              <a:t>Logistic Regression Accuracy: 0.6683417085427136</a:t>
            </a:r>
          </a:p>
          <a:p>
            <a:r>
              <a:rPr lang="en-US" dirty="0"/>
              <a:t>Random Forest Accuracy: 0.7261306532663316</a:t>
            </a:r>
          </a:p>
          <a:p>
            <a:r>
              <a:rPr lang="en-IN" dirty="0"/>
              <a:t>Gradient Boosting Accuracy: 0.7211055276381909</a:t>
            </a:r>
          </a:p>
        </p:txBody>
      </p:sp>
      <p:sp>
        <p:nvSpPr>
          <p:cNvPr id="4" name="Slide Number Placeholder 3">
            <a:extLst>
              <a:ext uri="{FF2B5EF4-FFF2-40B4-BE49-F238E27FC236}">
                <a16:creationId xmlns:a16="http://schemas.microsoft.com/office/drawing/2014/main" id="{EA544C5A-13DE-E06F-8C88-AF3C3D127194}"/>
              </a:ext>
            </a:extLst>
          </p:cNvPr>
          <p:cNvSpPr>
            <a:spLocks noGrp="1"/>
          </p:cNvSpPr>
          <p:nvPr>
            <p:ph type="sldNum" sz="quarter" idx="10"/>
          </p:nvPr>
        </p:nvSpPr>
        <p:spPr/>
        <p:txBody>
          <a:bodyPr/>
          <a:lstStyle/>
          <a:p>
            <a:fld id="{48F63A3B-78C7-47BE-AE5E-E10140E04643}" type="slidenum">
              <a:rPr lang="en-US" smtClean="0"/>
              <a:pPr/>
              <a:t>16</a:t>
            </a:fld>
            <a:endParaRPr lang="en-US" dirty="0"/>
          </a:p>
        </p:txBody>
      </p:sp>
    </p:spTree>
    <p:extLst>
      <p:ext uri="{BB962C8B-B14F-4D97-AF65-F5344CB8AC3E}">
        <p14:creationId xmlns:p14="http://schemas.microsoft.com/office/powerpoint/2010/main" val="821837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2320C-E916-C6E0-5084-E9FAE00E8A9E}"/>
              </a:ext>
            </a:extLst>
          </p:cNvPr>
          <p:cNvSpPr>
            <a:spLocks noGrp="1"/>
          </p:cNvSpPr>
          <p:nvPr>
            <p:ph type="title"/>
          </p:nvPr>
        </p:nvSpPr>
        <p:spPr/>
        <p:txBody>
          <a:bodyPr anchor="b">
            <a:normAutofit/>
          </a:bodyPr>
          <a:lstStyle/>
          <a:p>
            <a:pPr>
              <a:lnSpc>
                <a:spcPct val="90000"/>
              </a:lnSpc>
            </a:pPr>
            <a:r>
              <a:rPr lang="en-US"/>
              <a:t>Conclusion and future enchancement </a:t>
            </a:r>
            <a:endParaRPr lang="en-IN"/>
          </a:p>
        </p:txBody>
      </p:sp>
      <p:sp>
        <p:nvSpPr>
          <p:cNvPr id="4" name="Slide Number Placeholder 3">
            <a:extLst>
              <a:ext uri="{FF2B5EF4-FFF2-40B4-BE49-F238E27FC236}">
                <a16:creationId xmlns:a16="http://schemas.microsoft.com/office/drawing/2014/main" id="{EF3DF1BA-DCD7-D476-0BF9-746CFDEA91A0}"/>
              </a:ext>
            </a:extLst>
          </p:cNvPr>
          <p:cNvSpPr>
            <a:spLocks noGrp="1"/>
          </p:cNvSpPr>
          <p:nvPr>
            <p:ph type="sldNum" sz="quarter" idx="10"/>
          </p:nvPr>
        </p:nvSpPr>
        <p:spPr/>
        <p:txBody>
          <a:bodyPr anchor="ctr">
            <a:normAutofit/>
          </a:bodyPr>
          <a:lstStyle/>
          <a:p>
            <a:pPr>
              <a:spcAft>
                <a:spcPts val="600"/>
              </a:spcAft>
            </a:pPr>
            <a:fld id="{48F63A3B-78C7-47BE-AE5E-E10140E04643}" type="slidenum">
              <a:rPr lang="en-US" smtClean="0"/>
              <a:pPr>
                <a:spcAft>
                  <a:spcPts val="600"/>
                </a:spcAft>
              </a:pPr>
              <a:t>17</a:t>
            </a:fld>
            <a:endParaRPr lang="en-US"/>
          </a:p>
        </p:txBody>
      </p:sp>
      <p:sp>
        <p:nvSpPr>
          <p:cNvPr id="10" name="Content Placeholder 2">
            <a:extLst>
              <a:ext uri="{FF2B5EF4-FFF2-40B4-BE49-F238E27FC236}">
                <a16:creationId xmlns:a16="http://schemas.microsoft.com/office/drawing/2014/main" id="{E968D2FA-D871-558D-E316-00D17C04C2C1}"/>
              </a:ext>
            </a:extLst>
          </p:cNvPr>
          <p:cNvSpPr>
            <a:spLocks noGrp="1"/>
          </p:cNvSpPr>
          <p:nvPr>
            <p:ph sz="half" idx="2"/>
          </p:nvPr>
        </p:nvSpPr>
        <p:spPr>
          <a:xfrm>
            <a:off x="747252" y="2303028"/>
            <a:ext cx="3677264" cy="3720337"/>
          </a:xfrm>
        </p:spPr>
        <p:txBody>
          <a:bodyPr>
            <a:normAutofit fontScale="85000" lnSpcReduction="20000"/>
          </a:bodyPr>
          <a:lstStyle/>
          <a:p>
            <a:endParaRPr lang="en-US" b="1" dirty="0"/>
          </a:p>
          <a:p>
            <a:pPr marL="742950" lvl="1" indent="-285750">
              <a:buFont typeface="+mj-lt"/>
              <a:buAutoNum type="arabicPeriod"/>
            </a:pPr>
            <a:r>
              <a:rPr lang="en-US" dirty="0"/>
              <a:t>The Random Forest model has the highest accuracy (0.7261), followed closely by the Gradient Boosting model (0.7211). Logistic Regression has the lowest accuracy (0.6683).</a:t>
            </a:r>
          </a:p>
          <a:p>
            <a:pPr marL="742950" lvl="1" indent="-285750">
              <a:buFont typeface="+mj-lt"/>
              <a:buAutoNum type="arabicPeriod"/>
            </a:pPr>
            <a:r>
              <a:rPr lang="en-US" b="1" dirty="0"/>
              <a:t>Random Forest</a:t>
            </a:r>
            <a:r>
              <a:rPr lang="en-US" dirty="0"/>
              <a:t>: This model performs the best among the three, suggesting it is more capable of capturing the relationships between the features and the target variable. The ensemble nature of Random Forest helps in reducing overfitting and improving predictive performance.</a:t>
            </a:r>
          </a:p>
          <a:p>
            <a:pPr marL="742950" lvl="1" indent="-285750">
              <a:buFont typeface="+mj-lt"/>
              <a:buAutoNum type="arabicPeriod"/>
            </a:pPr>
            <a:endParaRPr lang="en-US" dirty="0"/>
          </a:p>
          <a:p>
            <a:pPr marL="742950" lvl="1" indent="-285750">
              <a:buFont typeface="+mj-lt"/>
              <a:buAutoNum type="arabicPeriod"/>
            </a:pPr>
            <a:endParaRPr lang="en-US" dirty="0"/>
          </a:p>
          <a:p>
            <a:pPr marL="457200" lvl="1" indent="0">
              <a:buNone/>
            </a:pPr>
            <a:endParaRPr lang="en-US" dirty="0"/>
          </a:p>
        </p:txBody>
      </p:sp>
      <p:sp>
        <p:nvSpPr>
          <p:cNvPr id="5" name="Content Placeholder 4">
            <a:extLst>
              <a:ext uri="{FF2B5EF4-FFF2-40B4-BE49-F238E27FC236}">
                <a16:creationId xmlns:a16="http://schemas.microsoft.com/office/drawing/2014/main" id="{6BF5172D-6BEE-4B33-25B7-370058F08A88}"/>
              </a:ext>
            </a:extLst>
          </p:cNvPr>
          <p:cNvSpPr>
            <a:spLocks noGrp="1"/>
          </p:cNvSpPr>
          <p:nvPr>
            <p:ph sz="quarter" idx="4"/>
          </p:nvPr>
        </p:nvSpPr>
        <p:spPr/>
        <p:txBody>
          <a:bodyPr>
            <a:normAutofit fontScale="92500" lnSpcReduction="20000"/>
          </a:bodyPr>
          <a:lstStyle/>
          <a:p>
            <a:r>
              <a:rPr lang="en-US" b="1" dirty="0"/>
              <a:t>Feature Engineering</a:t>
            </a:r>
            <a:r>
              <a:rPr lang="en-US" dirty="0"/>
              <a:t>:</a:t>
            </a:r>
          </a:p>
          <a:p>
            <a:pPr>
              <a:buFont typeface="Arial" panose="020B0604020202020204" pitchFamily="34" charset="0"/>
              <a:buChar char="•"/>
            </a:pPr>
            <a:r>
              <a:rPr lang="en-US" b="1" dirty="0"/>
              <a:t>Additional Features</a:t>
            </a:r>
            <a:r>
              <a:rPr lang="en-US" dirty="0"/>
              <a:t>: Incorporate more features that might influence the impact, such as weather conditions, bird species, time of day, and airport-specific data.</a:t>
            </a:r>
          </a:p>
          <a:p>
            <a:pPr>
              <a:buFont typeface="Arial" panose="020B0604020202020204" pitchFamily="34" charset="0"/>
              <a:buChar char="•"/>
            </a:pPr>
            <a:r>
              <a:rPr lang="en-US" b="1" dirty="0"/>
              <a:t>Interaction Features</a:t>
            </a:r>
            <a:r>
              <a:rPr lang="en-US" dirty="0"/>
              <a:t>: Create interaction terms between existing features to capture more complex relationships.</a:t>
            </a:r>
          </a:p>
          <a:p>
            <a:pPr>
              <a:buFont typeface="Arial" panose="020B0604020202020204" pitchFamily="34" charset="0"/>
              <a:buChar char="•"/>
            </a:pPr>
            <a:r>
              <a:rPr lang="en-US" b="1" dirty="0"/>
              <a:t>Temporal Features</a:t>
            </a:r>
            <a:r>
              <a:rPr lang="en-US" dirty="0"/>
              <a:t>: Add temporal features like month, season, or specific time windows when bird strikes are more likely.</a:t>
            </a:r>
          </a:p>
        </p:txBody>
      </p:sp>
    </p:spTree>
    <p:extLst>
      <p:ext uri="{BB962C8B-B14F-4D97-AF65-F5344CB8AC3E}">
        <p14:creationId xmlns:p14="http://schemas.microsoft.com/office/powerpoint/2010/main" val="742616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endParaRPr lang="en-US" dirty="0"/>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643707"/>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796413" y="1919901"/>
            <a:ext cx="6583680" cy="3207344"/>
          </a:xfrm>
        </p:spPr>
        <p:txBody>
          <a:bodyPr>
            <a:normAutofit fontScale="25000" lnSpcReduction="20000"/>
          </a:bodyPr>
          <a:lstStyle/>
          <a:p>
            <a:r>
              <a:rPr lang="en-US" sz="7200" dirty="0"/>
              <a:t>Introduction</a:t>
            </a:r>
          </a:p>
          <a:p>
            <a:r>
              <a:rPr lang="en-US" sz="7200" dirty="0"/>
              <a:t>Offer Letter</a:t>
            </a:r>
          </a:p>
          <a:p>
            <a:r>
              <a:rPr lang="en-US" sz="7200" dirty="0"/>
              <a:t>About the Company</a:t>
            </a:r>
          </a:p>
          <a:p>
            <a:r>
              <a:rPr lang="en-US" sz="7200" dirty="0"/>
              <a:t>Tasks</a:t>
            </a:r>
          </a:p>
          <a:p>
            <a:r>
              <a:rPr lang="en-US" sz="7200" dirty="0"/>
              <a:t>About the Project</a:t>
            </a:r>
          </a:p>
          <a:p>
            <a:r>
              <a:rPr lang="en-US" sz="7200" dirty="0"/>
              <a:t>Data set </a:t>
            </a:r>
          </a:p>
          <a:p>
            <a:r>
              <a:rPr lang="en-US" sz="7200" dirty="0"/>
              <a:t>Software tools</a:t>
            </a:r>
          </a:p>
          <a:p>
            <a:r>
              <a:rPr lang="en-US" sz="7200" dirty="0"/>
              <a:t>Case Study </a:t>
            </a:r>
          </a:p>
          <a:p>
            <a:r>
              <a:rPr lang="en-US" sz="7200" dirty="0"/>
              <a:t>Visualization of case study </a:t>
            </a:r>
          </a:p>
          <a:p>
            <a:r>
              <a:rPr lang="en-US" sz="7200" dirty="0"/>
              <a:t>Model and prediction </a:t>
            </a:r>
          </a:p>
          <a:p>
            <a:r>
              <a:rPr lang="en-US" sz="7200" dirty="0"/>
              <a:t>Conclusion</a:t>
            </a:r>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p:txBody>
          <a:bodyPr/>
          <a:lstStyle/>
          <a:p>
            <a:r>
              <a:rPr lang="en-US" dirty="0"/>
              <a:t>Introduction </a:t>
            </a:r>
          </a:p>
        </p:txBody>
      </p:sp>
      <p:sp>
        <p:nvSpPr>
          <p:cNvPr id="5" name="Content Placeholder 4">
            <a:extLst>
              <a:ext uri="{FF2B5EF4-FFF2-40B4-BE49-F238E27FC236}">
                <a16:creationId xmlns:a16="http://schemas.microsoft.com/office/drawing/2014/main" id="{AC2DE702-0ED0-1E85-017C-0BF6B30B6D0D}"/>
              </a:ext>
            </a:extLst>
          </p:cNvPr>
          <p:cNvSpPr>
            <a:spLocks noGrp="1"/>
          </p:cNvSpPr>
          <p:nvPr>
            <p:ph idx="1"/>
          </p:nvPr>
        </p:nvSpPr>
        <p:spPr/>
        <p:txBody>
          <a:bodyPr/>
          <a:lstStyle/>
          <a:p>
            <a:r>
              <a:rPr lang="en-US" dirty="0"/>
              <a:t>Role: DATA ANALYST </a:t>
            </a:r>
          </a:p>
          <a:p>
            <a:r>
              <a:rPr lang="en-US" dirty="0"/>
              <a:t>At: Unified Mentor </a:t>
            </a:r>
          </a:p>
          <a:p>
            <a:r>
              <a:rPr lang="en-US" dirty="0"/>
              <a:t>Duration : 3 months </a:t>
            </a:r>
          </a:p>
          <a:p>
            <a:endParaRPr lang="en-IN" dirty="0"/>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7295535" y="1061623"/>
            <a:ext cx="4130492" cy="4739104"/>
          </a:xfrm>
        </p:spPr>
        <p:txBody>
          <a:bodyPr anchor="ctr">
            <a:normAutofit/>
          </a:bodyPr>
          <a:lstStyle/>
          <a:p>
            <a:r>
              <a:rPr lang="en-US" dirty="0"/>
              <a:t>Offer letter </a:t>
            </a:r>
          </a:p>
        </p:txBody>
      </p:sp>
      <p:pic>
        <p:nvPicPr>
          <p:cNvPr id="6" name="Picture Placeholder 5" descr="A letter of a company&#10;&#10;Description automatically generated with medium confidence">
            <a:extLst>
              <a:ext uri="{FF2B5EF4-FFF2-40B4-BE49-F238E27FC236}">
                <a16:creationId xmlns:a16="http://schemas.microsoft.com/office/drawing/2014/main" id="{4A23C08C-B605-B6F1-E6A2-9E9C8A57476B}"/>
              </a:ext>
            </a:extLst>
          </p:cNvPr>
          <p:cNvPicPr>
            <a:picLocks noGrp="1" noChangeAspect="1"/>
          </p:cNvPicPr>
          <p:nvPr>
            <p:ph type="pic" sz="quarter" idx="11"/>
          </p:nvPr>
        </p:nvPicPr>
        <p:blipFill rotWithShape="1">
          <a:blip r:embed="rId3"/>
          <a:srcRect l="1719" r="1720" b="1"/>
          <a:stretch/>
        </p:blipFill>
        <p:spPr>
          <a:xfrm>
            <a:off x="765973" y="88501"/>
            <a:ext cx="5664324" cy="6664828"/>
          </a:xfrm>
          <a:noFill/>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694038" y="621694"/>
            <a:ext cx="8869639" cy="994164"/>
          </a:xfrm>
        </p:spPr>
        <p:txBody>
          <a:bodyPr/>
          <a:lstStyle/>
          <a:p>
            <a:r>
              <a:rPr lang="en-US" dirty="0"/>
              <a:t>ABOUT THE COMPANY- </a:t>
            </a:r>
            <a:r>
              <a:rPr lang="en-US" sz="2000" dirty="0"/>
              <a:t>Unified Mentor </a:t>
            </a:r>
            <a:endParaRPr lang="en-US" dirty="0"/>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077107" y="2145712"/>
            <a:ext cx="7965460" cy="3193203"/>
          </a:xfrm>
        </p:spPr>
        <p:txBody>
          <a:bodyPr/>
          <a:lstStyle/>
          <a:p>
            <a:r>
              <a:rPr lang="en-US" dirty="0"/>
              <a:t>Embark on an extraordinary odyssey of honing skills and propelling your career forward with us at Unified Mentor. Our purpose is clear and impactful: empowering individuals to bolster their employability through tailor-made skill enhancement initiatives.</a:t>
            </a:r>
          </a:p>
          <a:p>
            <a:endParaRPr lang="en-US" dirty="0"/>
          </a:p>
          <a:p>
            <a:r>
              <a:rPr lang="en-US" dirty="0"/>
              <a:t>At Unified Mentor, we're staunch advocates of personal evolution as the cornerstone of our shared triumphs. We eagerly seek out inventive, skilled individuals who thrive on challenges and pursue perfection. If you possess ambition and fervor for your aspirations, you're ideally suited to our mission of fostering Leadership through Global Talent Development.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840186" y="550881"/>
            <a:ext cx="10511627" cy="1012785"/>
          </a:xfrm>
        </p:spPr>
        <p:txBody>
          <a:bodyPr anchor="b">
            <a:normAutofit/>
          </a:bodyPr>
          <a:lstStyle/>
          <a:p>
            <a:r>
              <a:rPr lang="en-US" dirty="0"/>
              <a:t>Project </a:t>
            </a:r>
          </a:p>
        </p:txBody>
      </p:sp>
      <p:sp>
        <p:nvSpPr>
          <p:cNvPr id="7" name="Content Placeholder 2">
            <a:extLst>
              <a:ext uri="{FF2B5EF4-FFF2-40B4-BE49-F238E27FC236}">
                <a16:creationId xmlns:a16="http://schemas.microsoft.com/office/drawing/2014/main" id="{A854ED76-CDC6-FF65-CE45-5F9D12D3439B}"/>
              </a:ext>
            </a:extLst>
          </p:cNvPr>
          <p:cNvSpPr>
            <a:spLocks noGrp="1"/>
          </p:cNvSpPr>
          <p:nvPr>
            <p:ph sz="quarter" idx="4"/>
          </p:nvPr>
        </p:nvSpPr>
        <p:spPr>
          <a:xfrm>
            <a:off x="914400" y="1799303"/>
            <a:ext cx="10511627" cy="4465321"/>
          </a:xfrm>
        </p:spPr>
        <p:txBody>
          <a:bodyPr>
            <a:normAutofit/>
          </a:bodyPr>
          <a:lstStyle/>
          <a:p>
            <a:r>
              <a:rPr lang="en-US" dirty="0"/>
              <a:t>The problem is about </a:t>
            </a:r>
            <a:r>
              <a:rPr lang="en-US" b="1" dirty="0"/>
              <a:t>bird strikes</a:t>
            </a:r>
            <a:r>
              <a:rPr lang="en-US" dirty="0"/>
              <a:t>, which refer to collisions between birds and aircraft. Bird strikes are a significant threat to aircraft safety, causing damage to aircraft structures and potentially leading to loss of thrust in jet engines when birds are ingested into the engines. These incidents can occur at any flight phase but are most common during take-off, initial climb, approach, and landing due to higher bird activity at lower altitudes.</a:t>
            </a:r>
          </a:p>
          <a:p>
            <a:r>
              <a:rPr lang="en-US" dirty="0"/>
              <a:t>this project is crucial because it addresses a significant safety issue in aviation, offers the potential for economic savings, and contributes to the overall safety and efficiency of air travel through the application of advanced technologies and data analysis.</a:t>
            </a:r>
          </a:p>
          <a:p>
            <a:endParaRPr lang="en-US" dirty="0"/>
          </a:p>
          <a:p>
            <a:pPr marL="0" indent="0">
              <a:buNone/>
            </a:pPr>
            <a:r>
              <a:rPr lang="en-US" dirty="0"/>
              <a:t>DATASET:</a:t>
            </a:r>
          </a:p>
          <a:p>
            <a:r>
              <a:rPr lang="en-US" dirty="0"/>
              <a:t>To have a closer look the following document visually depicts the data collected on Bird Strikes by FAA between 2000-2011.</a:t>
            </a: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6</a:t>
            </a:fld>
            <a:endParaRPr lang="en-US"/>
          </a:p>
        </p:txBody>
      </p:sp>
    </p:spTree>
    <p:extLst>
      <p:ext uri="{BB962C8B-B14F-4D97-AF65-F5344CB8AC3E}">
        <p14:creationId xmlns:p14="http://schemas.microsoft.com/office/powerpoint/2010/main" val="1941619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Tools </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399" y="2295477"/>
            <a:ext cx="3283119" cy="1728198"/>
          </a:xfrm>
        </p:spPr>
        <p:txBody>
          <a:bodyPr>
            <a:normAutofit/>
          </a:bodyPr>
          <a:lstStyle/>
          <a:p>
            <a:pPr marL="285750" indent="-285750">
              <a:buFont typeface="Arial" panose="020B0604020202020204" pitchFamily="34" charset="0"/>
              <a:buChar char="•"/>
            </a:pPr>
            <a:r>
              <a:rPr lang="en-US" sz="2400" dirty="0"/>
              <a:t>Python</a:t>
            </a:r>
          </a:p>
          <a:p>
            <a:pPr marL="285750" indent="-285750">
              <a:buFont typeface="Arial" panose="020B0604020202020204" pitchFamily="34" charset="0"/>
              <a:buChar char="•"/>
            </a:pPr>
            <a:r>
              <a:rPr lang="en-US" sz="2400" dirty="0"/>
              <a:t>Excel </a:t>
            </a:r>
          </a:p>
          <a:p>
            <a:pPr marL="285750" indent="-285750">
              <a:buFont typeface="Arial" panose="020B0604020202020204" pitchFamily="34" charset="0"/>
              <a:buChar char="•"/>
            </a:pPr>
            <a:r>
              <a:rPr lang="en-US" sz="2400" dirty="0"/>
              <a:t>Power bi  </a:t>
            </a:r>
          </a:p>
          <a:p>
            <a:pPr marL="285750" indent="-285750">
              <a:buFont typeface="Arial" panose="020B0604020202020204" pitchFamily="34" charset="0"/>
              <a:buChar char="•"/>
            </a:pPr>
            <a:endParaRPr lang="en-US" dirty="0"/>
          </a:p>
        </p:txBody>
      </p:sp>
      <p:sp>
        <p:nvSpPr>
          <p:cNvPr id="17" name="Content Placeholder 6">
            <a:extLst>
              <a:ext uri="{FF2B5EF4-FFF2-40B4-BE49-F238E27FC236}">
                <a16:creationId xmlns:a16="http://schemas.microsoft.com/office/drawing/2014/main" id="{33680A80-5C61-DD02-1119-0565C0AD5372}"/>
              </a:ext>
            </a:extLst>
          </p:cNvPr>
          <p:cNvSpPr>
            <a:spLocks noGrp="1"/>
          </p:cNvSpPr>
          <p:nvPr>
            <p:ph sz="quarter" idx="4"/>
          </p:nvPr>
        </p:nvSpPr>
        <p:spPr>
          <a:xfrm>
            <a:off x="4782159" y="2303028"/>
            <a:ext cx="3284951" cy="1728199"/>
          </a:xfrm>
        </p:spPr>
        <p:txBody>
          <a:bodyPr>
            <a:normAutofit/>
          </a:bodyPr>
          <a:lstStyle/>
          <a:p>
            <a:endParaRPr lang="en-US" dirty="0"/>
          </a:p>
        </p:txBody>
      </p:sp>
    </p:spTree>
    <p:extLst>
      <p:ext uri="{BB962C8B-B14F-4D97-AF65-F5344CB8AC3E}">
        <p14:creationId xmlns:p14="http://schemas.microsoft.com/office/powerpoint/2010/main" val="246859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86CD-A3BF-00F5-2BAD-9DEFE2210FFD}"/>
              </a:ext>
            </a:extLst>
          </p:cNvPr>
          <p:cNvSpPr>
            <a:spLocks noGrp="1"/>
          </p:cNvSpPr>
          <p:nvPr>
            <p:ph type="title"/>
          </p:nvPr>
        </p:nvSpPr>
        <p:spPr>
          <a:xfrm>
            <a:off x="914400" y="1057274"/>
            <a:ext cx="10511627" cy="663371"/>
          </a:xfrm>
        </p:spPr>
        <p:txBody>
          <a:bodyPr anchor="b">
            <a:normAutofit/>
          </a:bodyPr>
          <a:lstStyle/>
          <a:p>
            <a:r>
              <a:rPr lang="en-US" dirty="0"/>
              <a:t>Architecture diagram </a:t>
            </a:r>
            <a:endParaRPr lang="en-IN" dirty="0"/>
          </a:p>
        </p:txBody>
      </p:sp>
      <p:pic>
        <p:nvPicPr>
          <p:cNvPr id="7" name="Content Placeholder 6" descr="A diagram of a company">
            <a:extLst>
              <a:ext uri="{FF2B5EF4-FFF2-40B4-BE49-F238E27FC236}">
                <a16:creationId xmlns:a16="http://schemas.microsoft.com/office/drawing/2014/main" id="{EC7F22D4-E317-D00C-52A7-7583525384D7}"/>
              </a:ext>
            </a:extLst>
          </p:cNvPr>
          <p:cNvPicPr>
            <a:picLocks noGrp="1" noChangeAspect="1"/>
          </p:cNvPicPr>
          <p:nvPr>
            <p:ph sz="quarter" idx="4"/>
          </p:nvPr>
        </p:nvPicPr>
        <p:blipFill>
          <a:blip r:embed="rId2"/>
          <a:stretch>
            <a:fillRect/>
          </a:stretch>
        </p:blipFill>
        <p:spPr>
          <a:xfrm>
            <a:off x="2656196" y="1985757"/>
            <a:ext cx="7848966" cy="4415044"/>
          </a:xfrm>
        </p:spPr>
      </p:pic>
      <p:sp>
        <p:nvSpPr>
          <p:cNvPr id="3" name="Slide Number Placeholder 2">
            <a:extLst>
              <a:ext uri="{FF2B5EF4-FFF2-40B4-BE49-F238E27FC236}">
                <a16:creationId xmlns:a16="http://schemas.microsoft.com/office/drawing/2014/main" id="{CB9A072E-A895-531A-D5F6-083B0832B9B7}"/>
              </a:ext>
            </a:extLst>
          </p:cNvPr>
          <p:cNvSpPr>
            <a:spLocks noGrp="1"/>
          </p:cNvSpPr>
          <p:nvPr>
            <p:ph type="sldNum" sz="quarter" idx="10"/>
          </p:nvPr>
        </p:nvSpPr>
        <p:spPr>
          <a:xfrm>
            <a:off x="10358437" y="457199"/>
            <a:ext cx="1067589" cy="471489"/>
          </a:xfrm>
        </p:spPr>
        <p:txBody>
          <a:bodyPr anchor="ctr">
            <a:normAutofit/>
          </a:bodyPr>
          <a:lstStyle/>
          <a:p>
            <a:pPr>
              <a:spcAft>
                <a:spcPts val="600"/>
              </a:spcAft>
            </a:pPr>
            <a:fld id="{48F63A3B-78C7-47BE-AE5E-E10140E04643}" type="slidenum">
              <a:rPr lang="en-US" smtClean="0"/>
              <a:pPr>
                <a:spcAft>
                  <a:spcPts val="600"/>
                </a:spcAft>
              </a:pPr>
              <a:t>8</a:t>
            </a:fld>
            <a:endParaRPr lang="en-US"/>
          </a:p>
        </p:txBody>
      </p:sp>
    </p:spTree>
    <p:extLst>
      <p:ext uri="{BB962C8B-B14F-4D97-AF65-F5344CB8AC3E}">
        <p14:creationId xmlns:p14="http://schemas.microsoft.com/office/powerpoint/2010/main" val="159429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1737376" y="182792"/>
            <a:ext cx="9879437" cy="621600"/>
          </a:xfrm>
        </p:spPr>
        <p:txBody>
          <a:bodyPr vert="horz" lIns="91440" tIns="0" rIns="91440" bIns="0" rtlCol="0" anchor="b" anchorCtr="0">
            <a:normAutofit/>
          </a:bodyPr>
          <a:lstStyle/>
          <a:p>
            <a:r>
              <a:rPr lang="en-US" b="1" kern="1200" cap="all" baseline="0" dirty="0">
                <a:latin typeface="+mj-lt"/>
                <a:ea typeface="+mj-ea"/>
                <a:cs typeface="+mj-cs"/>
              </a:rPr>
              <a:t>Case studies </a:t>
            </a:r>
          </a:p>
        </p:txBody>
      </p:sp>
      <p:sp>
        <p:nvSpPr>
          <p:cNvPr id="10" name="TextBox 9">
            <a:extLst>
              <a:ext uri="{FF2B5EF4-FFF2-40B4-BE49-F238E27FC236}">
                <a16:creationId xmlns:a16="http://schemas.microsoft.com/office/drawing/2014/main" id="{75DE5DDC-9BE4-9CBB-6034-0C63F62393FD}"/>
              </a:ext>
            </a:extLst>
          </p:cNvPr>
          <p:cNvSpPr txBox="1"/>
          <p:nvPr/>
        </p:nvSpPr>
        <p:spPr>
          <a:xfrm>
            <a:off x="1550564" y="2331958"/>
            <a:ext cx="2975217" cy="3704266"/>
          </a:xfrm>
          <a:prstGeom prst="rect">
            <a:avLst/>
          </a:prstGeom>
        </p:spPr>
        <p:txBody>
          <a:bodyPr vert="horz" lIns="91440" tIns="0" rIns="91440" bIns="0" rtlCol="0" anchor="t" anchorCtr="0">
            <a:normAutofit/>
          </a:bodyPr>
          <a:lstStyle/>
          <a:p>
            <a:pPr defTabSz="914400">
              <a:spcAft>
                <a:spcPts val="1200"/>
              </a:spcAft>
            </a:pPr>
            <a:endParaRPr lang="en-US" kern="1200" dirty="0">
              <a:solidFill>
                <a:schemeClr val="accent6"/>
              </a:solidFill>
              <a:latin typeface="+mn-lt"/>
              <a:ea typeface="+mn-ea"/>
              <a:cs typeface="+mn-cs"/>
            </a:endParaRP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358437" y="457199"/>
            <a:ext cx="1067589" cy="471489"/>
          </a:xfrm>
        </p:spPr>
        <p:txBody>
          <a:bodyPr vert="horz" lIns="91440" tIns="45720" rIns="0" bIns="45720" rtlCol="0" anchor="ctr">
            <a:normAutofit/>
          </a:bodyPr>
          <a:lstStyle/>
          <a:p>
            <a:pPr>
              <a:spcAft>
                <a:spcPts val="600"/>
              </a:spcAft>
            </a:pPr>
            <a:fld id="{48F63A3B-78C7-47BE-AE5E-E10140E04643}" type="slidenum">
              <a:rPr lang="en-US" smtClean="0"/>
              <a:pPr>
                <a:spcAft>
                  <a:spcPts val="600"/>
                </a:spcAft>
              </a:pPr>
              <a:t>9</a:t>
            </a:fld>
            <a:endParaRPr lang="en-US"/>
          </a:p>
        </p:txBody>
      </p:sp>
      <p:graphicFrame>
        <p:nvGraphicFramePr>
          <p:cNvPr id="14" name="Content Placeholder 3">
            <a:extLst>
              <a:ext uri="{FF2B5EF4-FFF2-40B4-BE49-F238E27FC236}">
                <a16:creationId xmlns:a16="http://schemas.microsoft.com/office/drawing/2014/main" id="{B3FF3836-7067-6972-FE0D-310A6C20E43A}"/>
              </a:ext>
            </a:extLst>
          </p:cNvPr>
          <p:cNvGraphicFramePr>
            <a:graphicFrameLocks noGrp="1"/>
          </p:cNvGraphicFramePr>
          <p:nvPr>
            <p:ph sz="half" idx="1"/>
            <p:extLst>
              <p:ext uri="{D42A27DB-BD31-4B8C-83A1-F6EECF244321}">
                <p14:modId xmlns:p14="http://schemas.microsoft.com/office/powerpoint/2010/main" val="299992210"/>
              </p:ext>
            </p:extLst>
          </p:nvPr>
        </p:nvGraphicFramePr>
        <p:xfrm>
          <a:off x="1042220" y="1203095"/>
          <a:ext cx="10390828" cy="4850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2101725"/>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{42F855AE-2DB2-4995-8176-83A96C7B4897}tf78438558_win32</Template>
  <TotalTime>208</TotalTime>
  <Words>920</Words>
  <Application>Microsoft Office PowerPoint</Application>
  <PresentationFormat>Widescreen</PresentationFormat>
  <Paragraphs>107</Paragraphs>
  <Slides>18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 Black</vt:lpstr>
      <vt:lpstr>Calibri</vt:lpstr>
      <vt:lpstr>Sabon Next LT</vt:lpstr>
      <vt:lpstr>Custom</vt:lpstr>
      <vt:lpstr>Project review  ileen xaxa   project title:Bird strike analysis </vt:lpstr>
      <vt:lpstr>agenda</vt:lpstr>
      <vt:lpstr>Introduction </vt:lpstr>
      <vt:lpstr>Offer letter </vt:lpstr>
      <vt:lpstr>ABOUT THE COMPANY- Unified Mentor </vt:lpstr>
      <vt:lpstr>Project </vt:lpstr>
      <vt:lpstr>Tools </vt:lpstr>
      <vt:lpstr>Architecture diagram </vt:lpstr>
      <vt:lpstr>Case studies </vt:lpstr>
      <vt:lpstr>Dashboard- 1</vt:lpstr>
      <vt:lpstr>Dashboard- 2</vt:lpstr>
      <vt:lpstr>Dashboard- 3</vt:lpstr>
      <vt:lpstr>INSIGHT-1</vt:lpstr>
      <vt:lpstr>INSIGHT-2</vt:lpstr>
      <vt:lpstr>Prediction with model </vt:lpstr>
      <vt:lpstr>Results </vt:lpstr>
      <vt:lpstr>Conclusion and future enchancement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  ileen xaxa 22mcaa25  </dc:title>
  <dc:subject/>
  <dc:creator>ileen xaxa</dc:creator>
  <cp:lastModifiedBy>ileen xaxa</cp:lastModifiedBy>
  <cp:revision>4</cp:revision>
  <dcterms:created xsi:type="dcterms:W3CDTF">2024-05-24T20:11:37Z</dcterms:created>
  <dcterms:modified xsi:type="dcterms:W3CDTF">2024-06-03T18:25:22Z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